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2"/>
  </p:sldMasterIdLst>
  <p:notesMasterIdLst>
    <p:notesMasterId r:id="rId11"/>
  </p:notesMasterIdLst>
  <p:handoutMasterIdLst>
    <p:handoutMasterId r:id="rId12"/>
  </p:handoutMasterIdLst>
  <p:sldIdLst>
    <p:sldId id="358" r:id="rId3"/>
    <p:sldId id="368" r:id="rId4"/>
    <p:sldId id="369" r:id="rId5"/>
    <p:sldId id="370" r:id="rId6"/>
    <p:sldId id="371" r:id="rId7"/>
    <p:sldId id="372" r:id="rId8"/>
    <p:sldId id="373" r:id="rId9"/>
    <p:sldId id="317" r:id="rId10"/>
  </p:sldIdLst>
  <p:sldSz cx="18288000" cy="10287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ra" pitchFamily="2" charset="0"/>
      <p:regular r:id="rId17"/>
      <p:bold r:id="rId18"/>
      <p:italic r:id="rId19"/>
      <p:boldItalic r:id="rId20"/>
    </p:embeddedFont>
    <p:embeddedFont>
      <p:font typeface="Lora Medium" pitchFamily="2" charset="0"/>
      <p:regular r:id="rId21"/>
      <p:italic r:id="rId22"/>
    </p:embeddedFont>
    <p:embeddedFont>
      <p:font typeface="Lora Regular" pitchFamily="2" charset="0"/>
      <p:regular r:id="rId23"/>
      <p:bold r:id="rId24"/>
      <p:italic r:id="rId25"/>
      <p:boldItalic r:id="rId26"/>
    </p:embeddedFont>
    <p:embeddedFont>
      <p:font typeface="Lora SemiBold" panose="020B0604020202020204" charset="0"/>
      <p:regular r:id="rId27"/>
      <p:bold r:id="rId28"/>
      <p:italic r:id="rId29"/>
      <p:boldItalic r:id="rId30"/>
    </p:embeddedFont>
    <p:embeddedFont>
      <p:font typeface="Roboto Mono" panose="00000009000000000000" pitchFamily="49" charset="0"/>
      <p:regular r:id="rId31"/>
      <p:bold r:id="rId32"/>
      <p:italic r:id="rId33"/>
      <p:boldItalic r:id="rId34"/>
    </p:embeddedFont>
    <p:embeddedFont>
      <p:font typeface="Roboto Mono Light" panose="00000009000000000000" pitchFamily="49" charset="0"/>
      <p:regular r:id="rId35"/>
      <p:italic r:id="rId36"/>
    </p:embeddedFont>
    <p:embeddedFont>
      <p:font typeface="Titillium Web" panose="00000500000000000000" pitchFamily="2" charset="0"/>
      <p:regular r:id="rId37"/>
      <p:bold r:id="rId38"/>
      <p:italic r:id="rId39"/>
      <p:boldItalic r:id="rId40"/>
    </p:embeddedFont>
    <p:embeddedFont>
      <p:font typeface="Titillium Web Bold" panose="00000800000000000000" charset="0"/>
      <p:bold r:id="rId41"/>
      <p:italic r:id="rId42"/>
      <p:boldItalic r:id="rId43"/>
    </p:embeddedFont>
    <p:embeddedFont>
      <p:font typeface="Titillium Web Regular" panose="00000500000000000000" charset="0"/>
      <p:regular r:id="rId44"/>
      <p:bold r:id="rId45"/>
      <p:italic r:id="rId46"/>
      <p:boldItalic r:id="rId47"/>
    </p:embeddedFont>
    <p:embeddedFont>
      <p:font typeface="Titillium Web SemiBold" panose="00000700000000000000" pitchFamily="2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E8F9"/>
    <a:srgbClr val="00368E"/>
    <a:srgbClr val="2F6DD5"/>
    <a:srgbClr val="DBE4F7"/>
    <a:srgbClr val="7BA9EC"/>
    <a:srgbClr val="002460"/>
    <a:srgbClr val="14CDE6"/>
    <a:srgbClr val="001539"/>
    <a:srgbClr val="F3F8FC"/>
    <a:srgbClr val="E3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/>
    <p:restoredTop sz="94694"/>
  </p:normalViewPr>
  <p:slideViewPr>
    <p:cSldViewPr snapToGrid="0">
      <p:cViewPr varScale="1">
        <p:scale>
          <a:sx n="70" d="100"/>
          <a:sy n="70" d="100"/>
        </p:scale>
        <p:origin x="864" y="8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264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font" Target="fonts/font35.fntdata"/><Relationship Id="rId50" Type="http://schemas.openxmlformats.org/officeDocument/2006/relationships/font" Target="fonts/font38.fntdata"/><Relationship Id="rId55" Type="http://schemas.openxmlformats.org/officeDocument/2006/relationships/font" Target="fonts/font4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3" Type="http://schemas.openxmlformats.org/officeDocument/2006/relationships/font" Target="fonts/font41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openxmlformats.org/officeDocument/2006/relationships/font" Target="fonts/font36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9.fntdata"/><Relationship Id="rId3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font" Target="fonts/font34.fntdata"/><Relationship Id="rId59" Type="http://schemas.openxmlformats.org/officeDocument/2006/relationships/tableStyles" Target="tableStyles.xml"/><Relationship Id="rId20" Type="http://schemas.openxmlformats.org/officeDocument/2006/relationships/font" Target="fonts/font8.fntdata"/><Relationship Id="rId41" Type="http://schemas.openxmlformats.org/officeDocument/2006/relationships/font" Target="fonts/font29.fntdata"/><Relationship Id="rId54" Type="http://schemas.openxmlformats.org/officeDocument/2006/relationships/font" Target="fonts/font4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openxmlformats.org/officeDocument/2006/relationships/font" Target="fonts/font37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52" Type="http://schemas.openxmlformats.org/officeDocument/2006/relationships/font" Target="fonts/font4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94FAE67-592F-5091-C86A-CFE0DAED4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l">
              <a:defRPr sz="7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BB3911-365C-8B78-C79F-E7834DAED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967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r">
              <a:defRPr sz="700"/>
            </a:lvl1pPr>
          </a:lstStyle>
          <a:p>
            <a:fld id="{95453D1C-32EB-3C4B-BA1B-41481A73BA56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424E2E-CAAE-5B59-45CB-8BE4E39C9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445"/>
            <a:ext cx="2945659" cy="497194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l">
              <a:defRPr sz="7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229F0B-8F71-E27E-1D7F-A854E2FED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967" y="9429445"/>
            <a:ext cx="2945659" cy="497194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r">
              <a:defRPr sz="700"/>
            </a:lvl1pPr>
          </a:lstStyle>
          <a:p>
            <a:fld id="{3AC723CD-2EB9-614F-846C-3D72D059D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19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7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611A15D-DAD1-0034-0D3B-16FDA57BEB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66" r="346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B14A2CCA-271F-A94D-0494-32F96DB6B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191579" y="952500"/>
            <a:ext cx="1143000" cy="18626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D0ECD8-4AC7-835F-EFAB-F3270612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2450ED80-4472-7BDE-3970-FB834906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426" y="5744450"/>
            <a:ext cx="3563044" cy="39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lvl="0"/>
            <a:r>
              <a:rPr lang="it-IT"/>
              <a:t>Etichetta</a:t>
            </a:r>
          </a:p>
        </p:txBody>
      </p:sp>
      <p:sp>
        <p:nvSpPr>
          <p:cNvPr id="7" name="Segnaposto data 11">
            <a:extLst>
              <a:ext uri="{FF2B5EF4-FFF2-40B4-BE49-F238E27FC236}">
                <a16:creationId xmlns:a16="http://schemas.microsoft.com/office/drawing/2014/main" id="{9AE4481D-6B66-8BDC-891B-056ABA9CA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4423" y="906065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ts val="2340"/>
              </a:lnSpc>
            </a:pPr>
            <a:r>
              <a:rPr lang="en-US" sz="1800" b="0" i="0" err="1">
                <a:solidFill>
                  <a:srgbClr val="00368F"/>
                </a:solidFill>
                <a:latin typeface="Titillium Web Regular" pitchFamily="34" charset="0"/>
              </a:rPr>
              <a:t>Versionamento</a:t>
            </a:r>
            <a:r>
              <a:rPr lang="en-US" sz="1800" b="0" i="0">
                <a:solidFill>
                  <a:srgbClr val="00368F"/>
                </a:solidFill>
                <a:latin typeface="Titillium Web Regular" pitchFamily="34" charset="0"/>
              </a:rPr>
              <a:t> e data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00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4E10671B-ED9A-A3B6-8805-731FA0BB6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41993CC8-7E58-2BDF-B2C7-2180948F7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4017800"/>
            <a:ext cx="6153150" cy="3949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>
              <a:solidFill>
                <a:srgbClr val="000000"/>
              </a:solidFill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7BF2C482-0118-6E63-BA6E-5F037B3E7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0546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6E008914-C297-3805-38BE-209681D22A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0546" y="4017800"/>
            <a:ext cx="6153150" cy="3949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>
              <a:solidFill>
                <a:srgbClr val="000000"/>
              </a:solidFill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</p:txBody>
      </p:sp>
      <p:sp>
        <p:nvSpPr>
          <p:cNvPr id="21" name="Segnaposto titolo 15">
            <a:extLst>
              <a:ext uri="{FF2B5EF4-FFF2-40B4-BE49-F238E27FC236}">
                <a16:creationId xmlns:a16="http://schemas.microsoft.com/office/drawing/2014/main" id="{B18DE11F-98F6-30C6-02B9-E23E3F8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2968-DB7C-EFD6-874C-3C5A3FE40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E5AF-EFD6-1C89-6D6D-AF9731956CE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4DC3-408A-18CE-41F7-735EB2D546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7A4A41-E3B3-62D5-22BC-6280CBFD5E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93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fi_blu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itolo 15">
            <a:extLst>
              <a:ext uri="{FF2B5EF4-FFF2-40B4-BE49-F238E27FC236}">
                <a16:creationId xmlns:a16="http://schemas.microsoft.com/office/drawing/2014/main" id="{B18DE11F-98F6-30C6-02B9-E23E3F8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A4570ABE-B0D4-7119-5079-00778E7DF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8347" y="4391150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3979B062-E012-DC5E-4031-51A5E869E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8347" y="5301656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3" name="Segnaposto testo 12">
            <a:extLst>
              <a:ext uri="{FF2B5EF4-FFF2-40B4-BE49-F238E27FC236}">
                <a16:creationId xmlns:a16="http://schemas.microsoft.com/office/drawing/2014/main" id="{538401B9-9AA4-F6BD-C229-7E5EDC4DC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4094" y="4391150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4" name="Segnaposto testo 16">
            <a:extLst>
              <a:ext uri="{FF2B5EF4-FFF2-40B4-BE49-F238E27FC236}">
                <a16:creationId xmlns:a16="http://schemas.microsoft.com/office/drawing/2014/main" id="{38B56D56-9357-0B61-E795-8FC05F5D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4094" y="5301656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6" name="Segnaposto testo 12">
            <a:extLst>
              <a:ext uri="{FF2B5EF4-FFF2-40B4-BE49-F238E27FC236}">
                <a16:creationId xmlns:a16="http://schemas.microsoft.com/office/drawing/2014/main" id="{F153C98B-0C80-0854-2380-3CBEEFEE81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47538" y="4391150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F4C46B52-1285-7FB2-D5BB-5B01645A40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47538" y="5301656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30171AE3-4FAA-9E59-7449-B4D094E36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46400" y="491957"/>
            <a:ext cx="726720" cy="11842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A4C31-F7FF-0A37-121A-2BDABC25927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8522A-DAA6-1F95-297B-1634CF72147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DBD1-F597-3CAB-2464-E1194D92BC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34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fi_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itolo 15">
            <a:extLst>
              <a:ext uri="{FF2B5EF4-FFF2-40B4-BE49-F238E27FC236}">
                <a16:creationId xmlns:a16="http://schemas.microsoft.com/office/drawing/2014/main" id="{B18DE11F-98F6-30C6-02B9-E23E3F8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A4570ABE-B0D4-7119-5079-00778E7DF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8347" y="4391150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3979B062-E012-DC5E-4031-51A5E869E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8347" y="5301656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3" name="Segnaposto testo 12">
            <a:extLst>
              <a:ext uri="{FF2B5EF4-FFF2-40B4-BE49-F238E27FC236}">
                <a16:creationId xmlns:a16="http://schemas.microsoft.com/office/drawing/2014/main" id="{538401B9-9AA4-F6BD-C229-7E5EDC4DC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4094" y="4391150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4" name="Segnaposto testo 16">
            <a:extLst>
              <a:ext uri="{FF2B5EF4-FFF2-40B4-BE49-F238E27FC236}">
                <a16:creationId xmlns:a16="http://schemas.microsoft.com/office/drawing/2014/main" id="{38B56D56-9357-0B61-E795-8FC05F5D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4094" y="5301656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6" name="Segnaposto testo 12">
            <a:extLst>
              <a:ext uri="{FF2B5EF4-FFF2-40B4-BE49-F238E27FC236}">
                <a16:creationId xmlns:a16="http://schemas.microsoft.com/office/drawing/2014/main" id="{F153C98B-0C80-0854-2380-3CBEEFEE81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47538" y="4391150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F4C46B52-1285-7FB2-D5BB-5B01645A40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47538" y="5301656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8F7B1E5A-C777-B884-914E-633ECBE83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158BF6-83A9-2847-5FD4-0260BDAB37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DB0A90-8958-9BF4-432D-541D16FE00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150DA2-E14B-184F-5770-5DD5E27390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3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5">
            <a:extLst>
              <a:ext uri="{FF2B5EF4-FFF2-40B4-BE49-F238E27FC236}">
                <a16:creationId xmlns:a16="http://schemas.microsoft.com/office/drawing/2014/main" id="{358503E5-E51D-F563-04E7-1666951C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E203D27A-7856-7FDB-41BB-6907E55A5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E6BECC19-3D39-74B6-9CC8-A14FC6E4AE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4017800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BE200EFB-6672-C098-4C22-A740CC0C5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0546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73BD4E4-632C-851B-93A3-F86077D44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0546" y="4017800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24D98822-1403-8787-987A-8748479A32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5738" y="6093114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D4CB5E9F-B5C6-D02F-88AB-B968889CEB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5738" y="6683177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D72F75C-52F0-D9DB-B17B-476F228FA7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0546" y="6093114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74769D84-1A1D-FD6F-7656-136B108446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0546" y="6683177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D80DDD0-2610-63D3-78C7-7D43A3AD0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C90A6-792E-BFB6-AACB-1F47A6EAD5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98EE-4E5C-FBC7-A46B-D2FB9CEAE1D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82756-F594-C7C1-CDA7-34DA574B15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56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B80B5B32-F46F-B969-F8AB-93010D201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02" y="0"/>
            <a:ext cx="18271098" cy="4501434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2" name="Segnaposto testo 12">
            <a:extLst>
              <a:ext uri="{FF2B5EF4-FFF2-40B4-BE49-F238E27FC236}">
                <a16:creationId xmlns:a16="http://schemas.microsoft.com/office/drawing/2014/main" id="{60C1B7FA-C4BF-AE35-C917-D850E41F0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5738" y="5335525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4B5D4D6-E03C-BC05-7FAF-237317420B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5738" y="5925588"/>
            <a:ext cx="6153150" cy="22836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7565FC72-EFEE-4132-3B5F-938A1E1B95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5925588"/>
            <a:ext cx="6153150" cy="22836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211BD-5A25-2343-AB5A-5C8921002A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807B5-0F15-AFBB-D066-1D5C6B1935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E7BB-9B98-A132-F74C-4EEE15A06A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63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verticale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F778D18-9A3E-D024-F787-8CE9C861D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-19049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Segnaposto titolo 15">
            <a:extLst>
              <a:ext uri="{FF2B5EF4-FFF2-40B4-BE49-F238E27FC236}">
                <a16:creationId xmlns:a16="http://schemas.microsoft.com/office/drawing/2014/main" id="{FD712B6B-1CFA-AFD5-0830-67490262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536D6A76-7FB8-7D73-96E6-AB3A6A093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5738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B8513AD9-0BC6-4DAF-526D-1FE24B33A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5738" y="4017800"/>
            <a:ext cx="6153150" cy="4173358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>
                <a:srgbClr val="2F6DD5"/>
              </a:buClr>
              <a:buSzTx/>
              <a:buFont typeface="+mj-lt"/>
              <a:buAutoNum type="arabicPeriod"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3F84C-A1C6-553D-5A76-1328D41CC43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9403E-E052-A7CD-F80D-167841EEE5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39CE64-C525-8471-2663-BFE6AEA9D9F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26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verticale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F778D18-9A3E-D024-F787-8CE9C861D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49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Segnaposto titolo 15">
            <a:extLst>
              <a:ext uri="{FF2B5EF4-FFF2-40B4-BE49-F238E27FC236}">
                <a16:creationId xmlns:a16="http://schemas.microsoft.com/office/drawing/2014/main" id="{FD712B6B-1CFA-AFD5-0830-67490262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679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536D6A76-7FB8-7D73-96E6-AB3A6A093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4132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B8513AD9-0BC6-4DAF-526D-1FE24B33A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4132" y="4017800"/>
            <a:ext cx="6153150" cy="36988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87E98668-6612-0490-7F60-876441889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4FE9673-EFF3-E1A8-6AD3-51004E82421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FD5CD2C-C67F-3C4C-D6A2-A347472E5FD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8071B1-6BB9-6A0B-9BF0-3892BA887E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02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a tutto scher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E9BC2CFC-81D0-7B2A-EA1D-A2ED4A748F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02" y="0"/>
            <a:ext cx="18271098" cy="102870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9" name="Segnaposto titolo 9">
            <a:extLst>
              <a:ext uri="{FF2B5EF4-FFF2-40B4-BE49-F238E27FC236}">
                <a16:creationId xmlns:a16="http://schemas.microsoft.com/office/drawing/2014/main" id="{33979418-B744-11C1-0C4F-AFB41E5E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976" y="3644210"/>
            <a:ext cx="15134042" cy="3471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8000"/>
              </a:lnSpc>
              <a:defRPr sz="75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Sed ut </a:t>
            </a:r>
            <a:r>
              <a:rPr lang="it-IT" err="1"/>
              <a:t>perspiciatis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E51C7E32-ED79-A394-3A30-5F2B9AE01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2976" y="3056518"/>
            <a:ext cx="2692400" cy="385445"/>
          </a:xfrm>
          <a:prstGeom prst="rect">
            <a:avLst/>
          </a:prstGeom>
        </p:spPr>
        <p:txBody>
          <a:bodyPr/>
          <a:lstStyle>
            <a:lvl1pPr>
              <a:defRPr lang="it-IT" sz="2000" b="0" i="0" kern="1200" dirty="0" smtClean="0">
                <a:solidFill>
                  <a:srgbClr val="66E8F9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Etichetta</a:t>
            </a:r>
            <a:endParaRPr lang="en-US" sz="2400"/>
          </a:p>
          <a:p>
            <a:pPr lvl="0"/>
            <a:endParaRPr lang="it-IT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1628A-BBAE-FADF-DA89-486AD303CBA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090F7-8342-AA60-EFA5-20DF7B0E65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65668" y="9086931"/>
            <a:ext cx="6172200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BC972-A5CE-4381-68C8-DD7B1753CC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39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co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5F8564D-493C-75D5-FCC5-2F25BCB94865}"/>
              </a:ext>
            </a:extLst>
          </p:cNvPr>
          <p:cNvSpPr/>
          <p:nvPr userDrawn="1"/>
        </p:nvSpPr>
        <p:spPr>
          <a:xfrm>
            <a:off x="9144000" y="0"/>
            <a:ext cx="9163313" cy="10287000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F481EEF3-5E8D-071F-87F6-1968B9ACE7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5738" y="3803080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BC3F7672-3509-1810-7286-54F446C0C2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5738" y="4393143"/>
            <a:ext cx="6153150" cy="3949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>
              <a:solidFill>
                <a:srgbClr val="000000"/>
              </a:solidFill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827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</p:txBody>
      </p:sp>
      <p:sp>
        <p:nvSpPr>
          <p:cNvPr id="11" name="Segnaposto titolo 15">
            <a:extLst>
              <a:ext uri="{FF2B5EF4-FFF2-40B4-BE49-F238E27FC236}">
                <a16:creationId xmlns:a16="http://schemas.microsoft.com/office/drawing/2014/main" id="{0AE3FD88-CE15-C45A-947D-2028802B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egnaposto grafico 12">
            <a:extLst>
              <a:ext uri="{FF2B5EF4-FFF2-40B4-BE49-F238E27FC236}">
                <a16:creationId xmlns:a16="http://schemas.microsoft.com/office/drawing/2014/main" id="{0E3345E7-1CEA-DC88-B96F-DF2C658525C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146293" y="3114143"/>
            <a:ext cx="6805564" cy="610346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AC5B5EA-5070-04B1-8990-189B957150FB}"/>
              </a:ext>
            </a:extLst>
          </p:cNvPr>
          <p:cNvSpPr/>
          <p:nvPr userDrawn="1"/>
        </p:nvSpPr>
        <p:spPr>
          <a:xfrm>
            <a:off x="10614039" y="1739509"/>
            <a:ext cx="5572671" cy="1180586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>
            <a:noFill/>
          </a:ln>
          <a:effectLst>
            <a:outerShdw blurRad="410093" dist="38100" algn="tl" rotWithShape="0">
              <a:schemeClr val="bg1">
                <a:lumMod val="65000"/>
                <a:alpha val="18148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E27E46B9-3F94-0440-A91A-8439C3A3A4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14040" y="2467123"/>
            <a:ext cx="5572670" cy="564481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002460"/>
                </a:solidFill>
              </a:defRPr>
            </a:lvl1pPr>
          </a:lstStyle>
          <a:p>
            <a:pPr lvl="0"/>
            <a:r>
              <a:rPr lang="it-IT"/>
              <a:t>N° di Pensioni definite entro i 30 giorni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ipsume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endParaRPr lang="it-IT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44CA5C1B-A929-8866-ECFE-40805CFF64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37611" y="1933557"/>
            <a:ext cx="1711464" cy="41458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F6DD5"/>
                </a:solidFill>
              </a:defRPr>
            </a:lvl1pPr>
          </a:lstStyle>
          <a:p>
            <a:pPr lvl="0"/>
            <a:r>
              <a:rPr lang="it-IT"/>
              <a:t>501.000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BE195978-0619-8637-C9CA-9622CF3608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72064" y="1933557"/>
            <a:ext cx="1548142" cy="41458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+ 50% 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F621CE80-B8E3-D751-0F09-293F9D6D8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9106-683A-4073-9D99-E94E47E9EAE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FA31E-AC7F-FD41-5F08-FEF56A819F9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74335-4CFF-CCF1-8B24-ACB45C54FA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74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5">
            <a:extLst>
              <a:ext uri="{FF2B5EF4-FFF2-40B4-BE49-F238E27FC236}">
                <a16:creationId xmlns:a16="http://schemas.microsoft.com/office/drawing/2014/main" id="{F3F4A463-7591-3E14-D5E3-598EE2CD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53BE32-DA09-D8B9-255E-D0F32239F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EE465372-86B4-D8B2-F128-14E3C200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9928B16-FDAD-A71D-B27A-E1D7011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FA5BD60-6364-6FE3-8710-32782986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1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apitolo">
    <p:bg>
      <p:bgPr>
        <a:solidFill>
          <a:srgbClr val="002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9">
            <a:extLst>
              <a:ext uri="{FF2B5EF4-FFF2-40B4-BE49-F238E27FC236}">
                <a16:creationId xmlns:a16="http://schemas.microsoft.com/office/drawing/2014/main" id="{2C743684-6D41-BC17-037E-7E251B27D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540" y="3274178"/>
            <a:ext cx="11096431" cy="1989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pPr algn="l">
              <a:lnSpc>
                <a:spcPts val="7500"/>
              </a:lnSpc>
            </a:pP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Titolo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del 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
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su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più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righe</a:t>
            </a:r>
            <a:endParaRPr lang="en-US" sz="7200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106E9F24-A033-8A45-EED1-101986DD22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5527675"/>
            <a:ext cx="6122988" cy="1076325"/>
          </a:xfrm>
        </p:spPr>
        <p:txBody>
          <a:bodyPr>
            <a:noAutofit/>
          </a:bodyPr>
          <a:lstStyle>
            <a:lvl1pPr>
              <a:defRPr>
                <a:solidFill>
                  <a:srgbClr val="18CEE7"/>
                </a:solidFill>
                <a:latin typeface="Lora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Sed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ut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perspiciatis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unde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omnis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iste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natus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error sit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voluptatem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accusantium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doloremque</a:t>
            </a:r>
            <a:endParaRPr lang="en-US" sz="200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384C5D74-DA84-E297-B047-51F539BBD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79" y="9085428"/>
            <a:ext cx="5507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7F369B68-5796-760A-FA3F-BDCD6F46B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1600" y="908693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/>
          </a:p>
        </p:txBody>
      </p:sp>
      <p:sp>
        <p:nvSpPr>
          <p:cNvPr id="22" name="Segnaposto data 3">
            <a:extLst>
              <a:ext uri="{FF2B5EF4-FFF2-40B4-BE49-F238E27FC236}">
                <a16:creationId xmlns:a16="http://schemas.microsoft.com/office/drawing/2014/main" id="{BA704D7D-AD50-E93E-20C7-39CE7926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" y="70404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</a:t>
            </a:r>
            <a:r>
              <a:rPr lang="it-IT" err="1">
                <a:ea typeface="Titillium Web Bold" pitchFamily="34" charset="-122"/>
                <a:cs typeface="Titillium Web Bold" pitchFamily="34" charset="-120"/>
              </a:rPr>
              <a:t>sottocapitolo</a:t>
            </a:r>
            <a:endParaRPr lang="en-US"/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F8F7FA73-A80C-350F-4F57-84AE08A41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46400" y="491957"/>
            <a:ext cx="726720" cy="1184249"/>
          </a:xfrm>
          <a:prstGeom prst="rect">
            <a:avLst/>
          </a:prstGeom>
        </p:spPr>
      </p:pic>
      <p:sp>
        <p:nvSpPr>
          <p:cNvPr id="57" name="Segnaposto testo 16">
            <a:extLst>
              <a:ext uri="{FF2B5EF4-FFF2-40B4-BE49-F238E27FC236}">
                <a16:creationId xmlns:a16="http://schemas.microsoft.com/office/drawing/2014/main" id="{4CAD3F03-6873-F859-241D-9292E815D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0880" y="2489159"/>
            <a:ext cx="8072121" cy="5548312"/>
          </a:xfrm>
        </p:spPr>
        <p:txBody>
          <a:bodyPr>
            <a:noAutofit/>
          </a:bodyPr>
          <a:lstStyle>
            <a:lvl1pPr>
              <a:defRPr sz="50000" b="0" i="0">
                <a:solidFill>
                  <a:srgbClr val="DBE4F7"/>
                </a:solidFill>
                <a:latin typeface="Roboto Mono Light" pitchFamily="49" charset="0"/>
                <a:ea typeface="Roboto Mono Light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rgbClr val="A0C1F8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7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ap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92893230-DBE5-3D42-EA25-629AEC2F5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3" name="Segnaposto titolo 9">
            <a:extLst>
              <a:ext uri="{FF2B5EF4-FFF2-40B4-BE49-F238E27FC236}">
                <a16:creationId xmlns:a16="http://schemas.microsoft.com/office/drawing/2014/main" id="{2C743684-6D41-BC17-037E-7E251B27D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540" y="3274178"/>
            <a:ext cx="11096431" cy="1989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7500"/>
              </a:lnSpc>
            </a:pP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Titolo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del 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
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su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più</a:t>
            </a:r>
            <a:r>
              <a:rPr lang="en-US" sz="7200" b="1" i="0" dirty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</a:t>
            </a:r>
            <a:r>
              <a:rPr lang="en-US" sz="7200" b="1" i="0" dirty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righe</a:t>
            </a:r>
            <a:endParaRPr lang="en-US" sz="7200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106E9F24-A033-8A45-EED1-101986DD22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5527675"/>
            <a:ext cx="6122988" cy="1076325"/>
          </a:xfrm>
        </p:spPr>
        <p:txBody>
          <a:bodyPr>
            <a:noAutofit/>
          </a:bodyPr>
          <a:lstStyle>
            <a:lvl1pPr>
              <a:defRPr>
                <a:solidFill>
                  <a:srgbClr val="18CEE7"/>
                </a:solidFill>
                <a:latin typeface="Lora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Sed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ut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perspiciatis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unde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omnis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iste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natus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error sit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voluptatem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accusantium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doloremque</a:t>
            </a:r>
            <a:endParaRPr lang="en-US" sz="200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99251071-D8C9-09A3-2D63-992AA33DAC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0880" y="2489159"/>
            <a:ext cx="8072121" cy="5548312"/>
          </a:xfrm>
        </p:spPr>
        <p:txBody>
          <a:bodyPr>
            <a:noAutofit/>
          </a:bodyPr>
          <a:lstStyle>
            <a:lvl1pPr>
              <a:defRPr sz="50000" b="0" i="0">
                <a:solidFill>
                  <a:srgbClr val="DBE4F7"/>
                </a:solidFill>
                <a:latin typeface="Roboto Mono Light" pitchFamily="49" charset="0"/>
                <a:ea typeface="Roboto Mono Light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rgbClr val="A0C1F8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00</a:t>
            </a:r>
            <a:endParaRPr lang="en-US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907659C-A062-F530-AEA5-73D720591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79" y="9085428"/>
            <a:ext cx="5507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2F6DD5"/>
                </a:solidFill>
                <a:latin typeface="Titillium Web SemiBold" pitchFamily="2" charset="77"/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987EFDA1-BC43-2A35-1729-A9DE99B7D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1600" y="908693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A0C588B3-51EC-CD1B-FF18-F8CD7916B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" y="70404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hiusura 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BC0526-F5B1-5165-5305-95D4906A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400585"/>
            <a:ext cx="4114800" cy="547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85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CE7A36E-D99C-DB93-DFC5-85C23EFF12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6950" y="7014495"/>
            <a:ext cx="3594100" cy="519112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7BA9EC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/>
              <a:t>Versione / data</a:t>
            </a: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E65B4E3E-6F3F-DA3B-71B2-42D8BD347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69828" y="4270990"/>
            <a:ext cx="1143000" cy="18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hiusura blu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BC0526-F5B1-5165-5305-95D4906A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400585"/>
            <a:ext cx="4114800" cy="547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85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CE7A36E-D99C-DB93-DFC5-85C23EFF12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6950" y="7014495"/>
            <a:ext cx="3594100" cy="519112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7BA9EC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/>
              <a:t>Versione / data</a:t>
            </a: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7D2398E-C920-1BDC-FE41-82AA83E1F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72500" y="4212194"/>
            <a:ext cx="1143000" cy="18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F714B97A-D13A-8901-AB34-97DB1023B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5100" y="3505743"/>
            <a:ext cx="1614216" cy="1307101"/>
          </a:xfrm>
          <a:prstGeom prst="rect">
            <a:avLst/>
          </a:prstGeom>
        </p:spPr>
        <p:txBody>
          <a:bodyPr/>
          <a:lstStyle>
            <a:lvl1pPr>
              <a:defRPr sz="8800">
                <a:solidFill>
                  <a:srgbClr val="E5EFFC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it-IT"/>
              <a:t>01</a:t>
            </a:r>
          </a:p>
        </p:txBody>
      </p:sp>
      <p:sp>
        <p:nvSpPr>
          <p:cNvPr id="7" name="Segnaposto titolo 15">
            <a:extLst>
              <a:ext uri="{FF2B5EF4-FFF2-40B4-BE49-F238E27FC236}">
                <a16:creationId xmlns:a16="http://schemas.microsoft.com/office/drawing/2014/main" id="{425D625C-B7F5-459F-B4BD-711BB3EA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5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1FEA538-8F66-91B6-776A-1BF37B1F5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834" y="4418332"/>
            <a:ext cx="3627437" cy="348219"/>
          </a:xfrm>
          <a:prstGeom prst="rect">
            <a:avLst/>
          </a:prstGeom>
        </p:spPr>
        <p:txBody>
          <a:bodyPr/>
          <a:lstStyle>
            <a:lvl1pPr>
              <a:defRPr lang="en-US" b="1" i="0" dirty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640"/>
              </a:lnSpc>
            </a:pPr>
            <a:r>
              <a:rPr lang="en-US" sz="2400" b="1" i="0" err="1">
                <a:solidFill>
                  <a:srgbClr val="2F6DD5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endParaRPr lang="en-US" sz="240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2A2A72D-F636-BE89-EF78-D95471BA9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8834" y="4980627"/>
            <a:ext cx="3199416" cy="13423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6DD5"/>
              </a:buClr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E46D504-4CEA-3953-2A2F-03926F9EB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8934" y="4999406"/>
            <a:ext cx="389316" cy="1343025"/>
          </a:xfrm>
          <a:prstGeom prst="rect">
            <a:avLst/>
          </a:prstGeom>
        </p:spPr>
        <p:txBody>
          <a:bodyPr/>
          <a:lstStyle>
            <a:lvl1pPr algn="r">
              <a:lnSpc>
                <a:spcPts val="2200"/>
              </a:lnSpc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1</a:t>
            </a:r>
          </a:p>
          <a:p>
            <a:pPr lvl="0"/>
            <a:r>
              <a:rPr lang="it-IT"/>
              <a:t>2</a:t>
            </a:r>
          </a:p>
          <a:p>
            <a:pPr lvl="0"/>
            <a:r>
              <a:rPr lang="it-IT"/>
              <a:t>3</a:t>
            </a:r>
          </a:p>
          <a:p>
            <a:pPr lvl="0"/>
            <a:r>
              <a:rPr lang="it-IT"/>
              <a:t>4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id="{EA5051EF-DE62-F701-A1EB-8145D92FBA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0776" y="3505743"/>
            <a:ext cx="1614216" cy="1307101"/>
          </a:xfrm>
          <a:prstGeom prst="rect">
            <a:avLst/>
          </a:prstGeom>
        </p:spPr>
        <p:txBody>
          <a:bodyPr/>
          <a:lstStyle>
            <a:lvl1pPr>
              <a:defRPr sz="8800">
                <a:solidFill>
                  <a:srgbClr val="E5EFFC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it-IT"/>
              <a:t>02</a:t>
            </a:r>
          </a:p>
        </p:txBody>
      </p:sp>
      <p:sp>
        <p:nvSpPr>
          <p:cNvPr id="29" name="Segnaposto testo 9">
            <a:extLst>
              <a:ext uri="{FF2B5EF4-FFF2-40B4-BE49-F238E27FC236}">
                <a16:creationId xmlns:a16="http://schemas.microsoft.com/office/drawing/2014/main" id="{3D684E00-76A8-F485-571B-958006CA0C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4510" y="4418332"/>
            <a:ext cx="3627437" cy="348219"/>
          </a:xfrm>
          <a:prstGeom prst="rect">
            <a:avLst/>
          </a:prstGeom>
        </p:spPr>
        <p:txBody>
          <a:bodyPr/>
          <a:lstStyle>
            <a:lvl1pPr>
              <a:defRPr lang="en-US" b="1" i="0" dirty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640"/>
              </a:lnSpc>
            </a:pPr>
            <a:r>
              <a:rPr lang="en-US" sz="2400" b="1" i="0" err="1">
                <a:solidFill>
                  <a:srgbClr val="2F6DD5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endParaRPr lang="en-US" sz="2400"/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id="{89388E58-7A83-BE19-1DEA-1611FCEFC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59249" y="3539926"/>
            <a:ext cx="1614216" cy="1307101"/>
          </a:xfrm>
          <a:prstGeom prst="rect">
            <a:avLst/>
          </a:prstGeom>
        </p:spPr>
        <p:txBody>
          <a:bodyPr/>
          <a:lstStyle>
            <a:lvl1pPr>
              <a:defRPr sz="8800">
                <a:solidFill>
                  <a:srgbClr val="E5EFFC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it-IT"/>
              <a:t>03</a:t>
            </a:r>
          </a:p>
        </p:txBody>
      </p:sp>
      <p:sp>
        <p:nvSpPr>
          <p:cNvPr id="37" name="Segnaposto testo 9">
            <a:extLst>
              <a:ext uri="{FF2B5EF4-FFF2-40B4-BE49-F238E27FC236}">
                <a16:creationId xmlns:a16="http://schemas.microsoft.com/office/drawing/2014/main" id="{E071DBF1-730C-AC71-2780-922A7FB14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92983" y="4452515"/>
            <a:ext cx="3627437" cy="348219"/>
          </a:xfrm>
          <a:prstGeom prst="rect">
            <a:avLst/>
          </a:prstGeom>
        </p:spPr>
        <p:txBody>
          <a:bodyPr/>
          <a:lstStyle>
            <a:lvl1pPr>
              <a:defRPr lang="en-US" b="1" i="0" dirty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640"/>
              </a:lnSpc>
            </a:pPr>
            <a:r>
              <a:rPr lang="en-US" sz="2400" b="1" i="0" err="1">
                <a:solidFill>
                  <a:srgbClr val="2F6DD5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endParaRPr lang="en-US" sz="2400"/>
          </a:p>
        </p:txBody>
      </p:sp>
      <p:sp>
        <p:nvSpPr>
          <p:cNvPr id="6" name="Segnaposto testo 11">
            <a:extLst>
              <a:ext uri="{FF2B5EF4-FFF2-40B4-BE49-F238E27FC236}">
                <a16:creationId xmlns:a16="http://schemas.microsoft.com/office/drawing/2014/main" id="{8753FFB5-0157-5690-97A2-47A86D9E8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56815" y="4980627"/>
            <a:ext cx="3199416" cy="13423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6DD5"/>
              </a:buClr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</p:txBody>
      </p:sp>
      <p:sp>
        <p:nvSpPr>
          <p:cNvPr id="8" name="Segnaposto testo 13">
            <a:extLst>
              <a:ext uri="{FF2B5EF4-FFF2-40B4-BE49-F238E27FC236}">
                <a16:creationId xmlns:a16="http://schemas.microsoft.com/office/drawing/2014/main" id="{838AD9D3-B60C-E087-911B-819C5082FD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6915" y="4999406"/>
            <a:ext cx="389316" cy="1343025"/>
          </a:xfrm>
          <a:prstGeom prst="rect">
            <a:avLst/>
          </a:prstGeom>
        </p:spPr>
        <p:txBody>
          <a:bodyPr/>
          <a:lstStyle>
            <a:lvl1pPr algn="r">
              <a:lnSpc>
                <a:spcPts val="2200"/>
              </a:lnSpc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1</a:t>
            </a:r>
          </a:p>
          <a:p>
            <a:pPr lvl="0"/>
            <a:r>
              <a:rPr lang="it-IT"/>
              <a:t>2</a:t>
            </a:r>
          </a:p>
          <a:p>
            <a:pPr lvl="0"/>
            <a:r>
              <a:rPr lang="it-IT"/>
              <a:t>3</a:t>
            </a:r>
          </a:p>
          <a:p>
            <a:pPr lvl="0"/>
            <a:r>
              <a:rPr lang="it-IT"/>
              <a:t>4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F2D65DE3-A7DD-7C20-D44C-40DC867E62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464798" y="4980627"/>
            <a:ext cx="3199416" cy="13423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6DD5"/>
              </a:buClr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0EFCDBB4-9361-849B-70BC-F6CC911F0B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74898" y="4999406"/>
            <a:ext cx="389316" cy="1343025"/>
          </a:xfrm>
          <a:prstGeom prst="rect">
            <a:avLst/>
          </a:prstGeom>
        </p:spPr>
        <p:txBody>
          <a:bodyPr/>
          <a:lstStyle>
            <a:lvl1pPr algn="r">
              <a:lnSpc>
                <a:spcPts val="2200"/>
              </a:lnSpc>
              <a:defRPr sz="20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1</a:t>
            </a:r>
          </a:p>
          <a:p>
            <a:pPr lvl="0"/>
            <a:r>
              <a:rPr lang="it-IT"/>
              <a:t>2</a:t>
            </a:r>
          </a:p>
          <a:p>
            <a:pPr lvl="0"/>
            <a:r>
              <a:rPr lang="it-IT"/>
              <a:t>3</a:t>
            </a:r>
          </a:p>
          <a:p>
            <a:pPr lvl="0"/>
            <a:r>
              <a:rPr lang="it-IT"/>
              <a:t>4</a:t>
            </a:r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EBEF0A7E-F25C-E120-B516-EDAC3D5C9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18"/>
            <a:ext cx="944418" cy="1160918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41D5545-E5BF-543F-F0DA-F41C30AEDDC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45288DF-4C27-DCA7-73BA-B93ED71B673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C026DA9-34DF-4B3A-DF07-CBF673BD031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14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19051"/>
            <a:ext cx="18304933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1" y="0"/>
            <a:ext cx="9500839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7118" y="3262325"/>
            <a:ext cx="10216268" cy="4546600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 Orci </a:t>
            </a:r>
            <a:r>
              <a:rPr lang="it-IT" err="1"/>
              <a:t>varius</a:t>
            </a:r>
            <a:r>
              <a:rPr lang="it-IT"/>
              <a:t> </a:t>
            </a:r>
            <a:r>
              <a:rPr lang="it-IT" err="1"/>
              <a:t>natoque</a:t>
            </a:r>
            <a:r>
              <a:rPr lang="it-IT"/>
              <a:t> </a:t>
            </a:r>
            <a:r>
              <a:rPr lang="it-IT" err="1"/>
              <a:t>penatibus</a:t>
            </a:r>
            <a:r>
              <a:rPr lang="it-IT"/>
              <a:t> et </a:t>
            </a:r>
            <a:r>
              <a:rPr lang="it-IT" err="1"/>
              <a:t>magnis</a:t>
            </a:r>
            <a:br>
              <a:rPr lang="it-IT"/>
            </a:br>
            <a:r>
              <a:rPr lang="it-IT" err="1"/>
              <a:t>dis</a:t>
            </a:r>
            <a:r>
              <a:rPr lang="it-IT"/>
              <a:t> </a:t>
            </a:r>
            <a:r>
              <a:rPr lang="it-IT" err="1"/>
              <a:t>parturient</a:t>
            </a:r>
            <a:r>
              <a:rPr lang="it-IT"/>
              <a:t> </a:t>
            </a:r>
            <a:r>
              <a:rPr lang="it-IT" err="1"/>
              <a:t>montes</a:t>
            </a:r>
            <a:r>
              <a:rPr lang="it-IT"/>
              <a:t>, </a:t>
            </a:r>
            <a:r>
              <a:rPr lang="it-IT" err="1"/>
              <a:t>nascetur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4815" y="2632248"/>
            <a:ext cx="2557462" cy="414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0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578A7C7-833A-9CA3-21BE-80F799D92126}"/>
              </a:ext>
            </a:extLst>
          </p:cNvPr>
          <p:cNvSpPr txBox="1"/>
          <p:nvPr userDrawn="1"/>
        </p:nvSpPr>
        <p:spPr>
          <a:xfrm>
            <a:off x="19470029" y="-22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6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B4F03-FA83-CEEC-BAB1-435BAA39253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C85B-D28A-E50D-76DA-4ACB7476C8B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DAB76-D337-2BD0-8697-AADC712B248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34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19051"/>
            <a:ext cx="18304933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1" y="0"/>
            <a:ext cx="9500839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7118" y="3262325"/>
            <a:ext cx="10216268" cy="4546600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2F6DD5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 Orci </a:t>
            </a:r>
            <a:r>
              <a:rPr lang="it-IT" err="1"/>
              <a:t>varius</a:t>
            </a:r>
            <a:r>
              <a:rPr lang="it-IT"/>
              <a:t> </a:t>
            </a:r>
            <a:r>
              <a:rPr lang="it-IT" err="1"/>
              <a:t>natoque</a:t>
            </a:r>
            <a:r>
              <a:rPr lang="it-IT"/>
              <a:t> </a:t>
            </a:r>
            <a:r>
              <a:rPr lang="it-IT" err="1"/>
              <a:t>penatibus</a:t>
            </a:r>
            <a:r>
              <a:rPr lang="it-IT"/>
              <a:t> et </a:t>
            </a:r>
            <a:r>
              <a:rPr lang="it-IT" err="1"/>
              <a:t>magnis</a:t>
            </a:r>
            <a:br>
              <a:rPr lang="it-IT"/>
            </a:br>
            <a:r>
              <a:rPr lang="it-IT" err="1"/>
              <a:t>dis</a:t>
            </a:r>
            <a:r>
              <a:rPr lang="it-IT"/>
              <a:t> </a:t>
            </a:r>
            <a:r>
              <a:rPr lang="it-IT" err="1"/>
              <a:t>parturient</a:t>
            </a:r>
            <a:r>
              <a:rPr lang="it-IT"/>
              <a:t> </a:t>
            </a:r>
            <a:r>
              <a:rPr lang="it-IT" err="1"/>
              <a:t>montes</a:t>
            </a:r>
            <a:r>
              <a:rPr lang="it-IT"/>
              <a:t>, </a:t>
            </a:r>
            <a:r>
              <a:rPr lang="it-IT" err="1"/>
              <a:t>nascetur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4815" y="2632248"/>
            <a:ext cx="2557462" cy="414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BA9EC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0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6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6AABB-04A8-D832-786A-9F824EF7722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16CEE-EBE0-DC59-A1AD-82B5218C4F9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8F634-8452-9583-84CF-2678CB8C774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1362" y="-19051"/>
            <a:ext cx="18304933" cy="10306049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565E014B-C0F0-77B1-6180-68F98F2FE032}"/>
              </a:ext>
            </a:extLst>
          </p:cNvPr>
          <p:cNvSpPr/>
          <p:nvPr userDrawn="1"/>
        </p:nvSpPr>
        <p:spPr>
          <a:xfrm>
            <a:off x="1297517" y="2709284"/>
            <a:ext cx="1693333" cy="1217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225"/>
              </a:lnSpc>
            </a:pPr>
            <a:r>
              <a:rPr lang="en-US" sz="14250" b="0" i="0">
                <a:solidFill>
                  <a:srgbClr val="FFFFFF"/>
                </a:solidFill>
                <a:latin typeface="Lora Medium" pitchFamily="2" charset="77"/>
                <a:ea typeface="Lora Italic" pitchFamily="34" charset="-122"/>
                <a:cs typeface="Lora Italic" pitchFamily="34" charset="-120"/>
              </a:rPr>
              <a:t>“</a:t>
            </a:r>
            <a:endParaRPr lang="en-US" sz="14250" i="0">
              <a:latin typeface="Lora Medium" pitchFamily="2" charset="77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8627" y="3942057"/>
            <a:ext cx="12981773" cy="2402886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2119" y="6627835"/>
            <a:ext cx="2557462" cy="376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D2DE799-B0BD-A29F-5010-23971D5505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646400" y="491957"/>
            <a:ext cx="726720" cy="118424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C7734-29FA-738C-C765-D1196B8C007B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64292" y="704045"/>
            <a:ext cx="4114800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A47F7-4432-252C-B715-C6B64F6CC66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F0BB-5E49-DB75-8A5B-D3C0EA2BF6E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17921" y="9085428"/>
            <a:ext cx="550797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78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itolo 9">
            <a:extLst>
              <a:ext uri="{FF2B5EF4-FFF2-40B4-BE49-F238E27FC236}">
                <a16:creationId xmlns:a16="http://schemas.microsoft.com/office/drawing/2014/main" id="{40510F65-A45A-4EF6-DF63-D93BC1DF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540" y="6316922"/>
            <a:ext cx="11096431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 della presentazione su più righe</a:t>
            </a:r>
          </a:p>
        </p:txBody>
      </p:sp>
      <p:sp>
        <p:nvSpPr>
          <p:cNvPr id="13" name="Segnaposto data 11">
            <a:extLst>
              <a:ext uri="{FF2B5EF4-FFF2-40B4-BE49-F238E27FC236}">
                <a16:creationId xmlns:a16="http://schemas.microsoft.com/office/drawing/2014/main" id="{0AE8F22B-9D63-81BC-1C98-AC1DE907E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4423" y="906065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ts val="2340"/>
              </a:lnSpc>
            </a:pPr>
            <a:r>
              <a:rPr lang="en-US" sz="1800" b="0" i="0" err="1">
                <a:solidFill>
                  <a:srgbClr val="00368F"/>
                </a:solidFill>
                <a:latin typeface="Titillium Web Regular" pitchFamily="34" charset="0"/>
              </a:rPr>
              <a:t>Versionamento</a:t>
            </a:r>
            <a:r>
              <a:rPr lang="en-US" sz="1800" b="0" i="0">
                <a:solidFill>
                  <a:srgbClr val="00368F"/>
                </a:solidFill>
                <a:latin typeface="Titillium Web Regular" pitchFamily="34" charset="0"/>
              </a:rPr>
              <a:t> e data</a:t>
            </a:r>
            <a:endParaRPr lang="en-US" sz="180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24AD71E-EEC8-F91A-9783-754C292BB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5426" y="5744450"/>
            <a:ext cx="1355271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Etichetta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66" r:id="rId3"/>
    <p:sldLayoutId id="2147483668" r:id="rId4"/>
    <p:sldLayoutId id="2147483669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b="1" i="0" kern="1200">
          <a:solidFill>
            <a:schemeClr val="bg1"/>
          </a:solidFill>
          <a:latin typeface="Titillium Web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Titillium Web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90107DBF-987E-4B65-606B-DF94BE067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79" y="9085428"/>
            <a:ext cx="5507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0070C0"/>
                </a:solidFill>
                <a:latin typeface="Titillium Web SemiBold" pitchFamily="2" charset="77"/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Segnaposto piè di pagina 4">
            <a:extLst>
              <a:ext uri="{FF2B5EF4-FFF2-40B4-BE49-F238E27FC236}">
                <a16:creationId xmlns:a16="http://schemas.microsoft.com/office/drawing/2014/main" id="{1EDD03BA-6990-70E3-2600-DF5A80D71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1600" y="908693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/>
          </a:p>
        </p:txBody>
      </p:sp>
      <p:sp>
        <p:nvSpPr>
          <p:cNvPr id="38" name="Segnaposto data 3">
            <a:extLst>
              <a:ext uri="{FF2B5EF4-FFF2-40B4-BE49-F238E27FC236}">
                <a16:creationId xmlns:a16="http://schemas.microsoft.com/office/drawing/2014/main" id="{3D4EC3CC-7281-33F9-EBFB-F6071DABD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" y="70404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</a:t>
            </a:r>
            <a:r>
              <a:rPr lang="it-IT" err="1">
                <a:ea typeface="Titillium Web Bold" pitchFamily="34" charset="-122"/>
                <a:cs typeface="Titillium Web Bold" pitchFamily="34" charset="-120"/>
              </a:rPr>
              <a:t>sottocapitolo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728" r:id="rId3"/>
    <p:sldLayoutId id="2147483677" r:id="rId4"/>
    <p:sldLayoutId id="2147483663" r:id="rId5"/>
    <p:sldLayoutId id="2147483678" r:id="rId6"/>
    <p:sldLayoutId id="2147483680" r:id="rId7"/>
    <p:sldLayoutId id="2147483664" r:id="rId8"/>
    <p:sldLayoutId id="2147483655" r:id="rId9"/>
    <p:sldLayoutId id="2147483665" r:id="rId10"/>
    <p:sldLayoutId id="2147483679" r:id="rId11"/>
    <p:sldLayoutId id="2147483656" r:id="rId12"/>
    <p:sldLayoutId id="2147483681" r:id="rId13"/>
    <p:sldLayoutId id="214748369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2F6DD5"/>
          </a:solidFill>
          <a:latin typeface="Titillium Web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Titillium Web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12F387D-DE69-FE3D-7681-09532150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540" y="6316922"/>
            <a:ext cx="12216411" cy="1989137"/>
          </a:xfrm>
        </p:spPr>
        <p:txBody>
          <a:bodyPr/>
          <a:lstStyle/>
          <a:p>
            <a:r>
              <a:rPr lang="it-IT" sz="6000" dirty="0" err="1"/>
              <a:t>MoCOA</a:t>
            </a:r>
            <a:endParaRPr lang="it-IT" sz="6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1B2DC3-0FB9-4103-B5F4-B48E0954BC18}"/>
              </a:ext>
            </a:extLst>
          </p:cNvPr>
          <p:cNvSpPr txBox="1"/>
          <p:nvPr/>
        </p:nvSpPr>
        <p:spPr>
          <a:xfrm>
            <a:off x="1574540" y="9039068"/>
            <a:ext cx="1455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INPS Veneto</a:t>
            </a:r>
          </a:p>
        </p:txBody>
      </p:sp>
    </p:spTree>
    <p:extLst>
      <p:ext uri="{BB962C8B-B14F-4D97-AF65-F5344CB8AC3E}">
        <p14:creationId xmlns:p14="http://schemas.microsoft.com/office/powerpoint/2010/main" val="66502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7791-18DA-2FC8-E243-7ACE116D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A598EC64-5BE6-47FE-A225-15F8753B4462}"/>
              </a:ext>
            </a:extLst>
          </p:cNvPr>
          <p:cNvSpPr txBox="1">
            <a:spLocks/>
          </p:cNvSpPr>
          <p:nvPr/>
        </p:nvSpPr>
        <p:spPr>
          <a:xfrm>
            <a:off x="933449" y="704044"/>
            <a:ext cx="8840137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INPS Veneto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MoCOA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Titillium Web Bold" pitchFamily="34" charset="-122"/>
              <a:cs typeface="Titillium Web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EC97B1FB-D7AF-4620-8437-CEFCB69F936B}"/>
              </a:ext>
            </a:extLst>
          </p:cNvPr>
          <p:cNvSpPr txBox="1">
            <a:spLocks/>
          </p:cNvSpPr>
          <p:nvPr/>
        </p:nvSpPr>
        <p:spPr>
          <a:xfrm>
            <a:off x="1536083" y="9086931"/>
            <a:ext cx="6453674" cy="546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Direzione Regionale INPS Veneto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630BFE3-17C4-4E00-B92F-7B4F8D1E6354}"/>
              </a:ext>
            </a:extLst>
          </p:cNvPr>
          <p:cNvGrpSpPr/>
          <p:nvPr/>
        </p:nvGrpSpPr>
        <p:grpSpPr>
          <a:xfrm>
            <a:off x="4555781" y="2591126"/>
            <a:ext cx="9176438" cy="5104749"/>
            <a:chOff x="4835398" y="1643544"/>
            <a:chExt cx="9176438" cy="5104749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450A21F-2E08-4688-B0A9-B3A04D1CFB55}"/>
                </a:ext>
              </a:extLst>
            </p:cNvPr>
            <p:cNvSpPr txBox="1"/>
            <p:nvPr/>
          </p:nvSpPr>
          <p:spPr>
            <a:xfrm>
              <a:off x="4835398" y="1643544"/>
              <a:ext cx="9176438" cy="156966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dirty="0">
                  <a:solidFill>
                    <a:srgbClr val="0070C0"/>
                  </a:solidFill>
                </a:rPr>
                <a:t>MONITORAGGIO CONGRUITÀ OCCUPAZIONALE APPALTI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9D983E3-78A7-4D62-BA36-01AB999001C8}"/>
                </a:ext>
              </a:extLst>
            </p:cNvPr>
            <p:cNvSpPr txBox="1"/>
            <p:nvPr/>
          </p:nvSpPr>
          <p:spPr>
            <a:xfrm>
              <a:off x="5799118" y="5424854"/>
              <a:ext cx="7248998" cy="132343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it-IT" sz="4000" b="1" dirty="0">
                  <a:solidFill>
                    <a:srgbClr val="0070C0"/>
                  </a:solidFill>
                </a:rPr>
                <a:t>TRASPARENZA,</a:t>
              </a:r>
              <a:r>
                <a:rPr lang="it-IT" sz="4000" b="1" dirty="0">
                  <a:solidFill>
                    <a:srgbClr val="00B0F0"/>
                  </a:solidFill>
                </a:rPr>
                <a:t> </a:t>
              </a:r>
              <a:r>
                <a:rPr lang="it-IT" sz="4000" b="1" dirty="0">
                  <a:solidFill>
                    <a:srgbClr val="0070C0"/>
                  </a:solidFill>
                </a:rPr>
                <a:t>CONDIVISIONE</a:t>
              </a:r>
            </a:p>
            <a:p>
              <a:pPr algn="ctr"/>
              <a:r>
                <a:rPr lang="it-IT" sz="4000" b="1" dirty="0">
                  <a:solidFill>
                    <a:srgbClr val="0070C0"/>
                  </a:solidFill>
                </a:rPr>
                <a:t>E CORRETTEZZA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7216455-4CE3-4C2A-9070-F867984954BD}"/>
                </a:ext>
              </a:extLst>
            </p:cNvPr>
            <p:cNvSpPr txBox="1"/>
            <p:nvPr/>
          </p:nvSpPr>
          <p:spPr>
            <a:xfrm>
              <a:off x="5799118" y="3685488"/>
              <a:ext cx="7248998" cy="110799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it-IT" sz="6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MoCOA</a:t>
              </a:r>
              <a:endParaRPr lang="it-IT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49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7791-18DA-2FC8-E243-7ACE116D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A598EC64-5BE6-47FE-A225-15F8753B4462}"/>
              </a:ext>
            </a:extLst>
          </p:cNvPr>
          <p:cNvSpPr txBox="1">
            <a:spLocks/>
          </p:cNvSpPr>
          <p:nvPr/>
        </p:nvSpPr>
        <p:spPr>
          <a:xfrm>
            <a:off x="933449" y="704044"/>
            <a:ext cx="8840137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INPS Veneto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MoCOA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Titillium Web Bold" pitchFamily="34" charset="-122"/>
              <a:cs typeface="Titillium Web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EC97B1FB-D7AF-4620-8437-CEFCB69F936B}"/>
              </a:ext>
            </a:extLst>
          </p:cNvPr>
          <p:cNvSpPr txBox="1">
            <a:spLocks/>
          </p:cNvSpPr>
          <p:nvPr/>
        </p:nvSpPr>
        <p:spPr>
          <a:xfrm>
            <a:off x="1536083" y="9086931"/>
            <a:ext cx="6453674" cy="546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Direzione Regionale INPS Veneto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88F6AA4-4AF9-4003-A237-707ACFC306C9}"/>
              </a:ext>
            </a:extLst>
          </p:cNvPr>
          <p:cNvGrpSpPr/>
          <p:nvPr/>
        </p:nvGrpSpPr>
        <p:grpSpPr>
          <a:xfrm>
            <a:off x="3516348" y="1512866"/>
            <a:ext cx="10825129" cy="7789179"/>
            <a:chOff x="3516348" y="1512866"/>
            <a:chExt cx="10825129" cy="7789179"/>
          </a:xfrm>
        </p:grpSpPr>
        <p:sp>
          <p:nvSpPr>
            <p:cNvPr id="13" name="CasellaDiTesto 16">
              <a:extLst>
                <a:ext uri="{FF2B5EF4-FFF2-40B4-BE49-F238E27FC236}">
                  <a16:creationId xmlns:a16="http://schemas.microsoft.com/office/drawing/2014/main" id="{C046596E-B4BA-4ABD-A437-A68A29F96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9131" y="1512866"/>
              <a:ext cx="4929739" cy="7130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it-IT" sz="4000" b="1" dirty="0">
                  <a:solidFill>
                    <a:srgbClr val="0070C0"/>
                  </a:solidFill>
                  <a:latin typeface="Verdana" charset="0"/>
                  <a:ea typeface="MS PGothic" charset="0"/>
                  <a:cs typeface="MS PGothic" charset="0"/>
                </a:rPr>
                <a:t>APPALTI</a:t>
              </a: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01714C6C-A787-41CA-B312-65929E016756}"/>
                </a:ext>
              </a:extLst>
            </p:cNvPr>
            <p:cNvGrpSpPr/>
            <p:nvPr/>
          </p:nvGrpSpPr>
          <p:grpSpPr>
            <a:xfrm>
              <a:off x="3516348" y="5068059"/>
              <a:ext cx="10206439" cy="4233986"/>
              <a:chOff x="3025338" y="5108114"/>
              <a:chExt cx="10206439" cy="4233986"/>
            </a:xfrm>
          </p:grpSpPr>
          <p:sp>
            <p:nvSpPr>
              <p:cNvPr id="9" name="Freccia circolare in su 8">
                <a:extLst>
                  <a:ext uri="{FF2B5EF4-FFF2-40B4-BE49-F238E27FC236}">
                    <a16:creationId xmlns:a16="http://schemas.microsoft.com/office/drawing/2014/main" id="{F3AA852F-6E83-4B0A-82D6-45C08D887DD3}"/>
                  </a:ext>
                </a:extLst>
              </p:cNvPr>
              <p:cNvSpPr/>
              <p:nvPr/>
            </p:nvSpPr>
            <p:spPr bwMode="auto">
              <a:xfrm rot="2603466">
                <a:off x="3025338" y="5854283"/>
                <a:ext cx="3323854" cy="1295514"/>
              </a:xfrm>
              <a:prstGeom prst="curvedUpArrow">
                <a:avLst>
                  <a:gd name="adj1" fmla="val 25000"/>
                  <a:gd name="adj2" fmla="val 64239"/>
                  <a:gd name="adj3" fmla="val 25000"/>
                </a:avLst>
              </a:prstGeom>
              <a:solidFill>
                <a:schemeClr val="accent5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" name="Freccia circolare in su 9">
                <a:extLst>
                  <a:ext uri="{FF2B5EF4-FFF2-40B4-BE49-F238E27FC236}">
                    <a16:creationId xmlns:a16="http://schemas.microsoft.com/office/drawing/2014/main" id="{13361346-93E7-4316-958D-8526E2DF2485}"/>
                  </a:ext>
                </a:extLst>
              </p:cNvPr>
              <p:cNvSpPr/>
              <p:nvPr/>
            </p:nvSpPr>
            <p:spPr bwMode="auto">
              <a:xfrm rot="18254785">
                <a:off x="10986700" y="6143734"/>
                <a:ext cx="3280697" cy="1209457"/>
              </a:xfrm>
              <a:prstGeom prst="curvedUpArrow">
                <a:avLst/>
              </a:prstGeom>
              <a:solidFill>
                <a:schemeClr val="accent5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" name="Freccia circolare in su 13">
                <a:extLst>
                  <a:ext uri="{FF2B5EF4-FFF2-40B4-BE49-F238E27FC236}">
                    <a16:creationId xmlns:a16="http://schemas.microsoft.com/office/drawing/2014/main" id="{BBE98B82-0BC8-4D54-8A47-EF0E4599F34F}"/>
                  </a:ext>
                </a:extLst>
              </p:cNvPr>
              <p:cNvSpPr/>
              <p:nvPr/>
            </p:nvSpPr>
            <p:spPr bwMode="auto">
              <a:xfrm rot="11908144">
                <a:off x="7088133" y="5368753"/>
                <a:ext cx="4401709" cy="1104453"/>
              </a:xfrm>
              <a:prstGeom prst="curvedUpArrow">
                <a:avLst/>
              </a:prstGeom>
              <a:solidFill>
                <a:schemeClr val="accent5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011CE6BD-A929-405D-8CF8-8ED7E3A03B16}"/>
                  </a:ext>
                </a:extLst>
              </p:cNvPr>
              <p:cNvSpPr/>
              <p:nvPr/>
            </p:nvSpPr>
            <p:spPr bwMode="auto">
              <a:xfrm>
                <a:off x="9941422" y="6912970"/>
                <a:ext cx="2934599" cy="123942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sz="1600" b="1" dirty="0">
                    <a:solidFill>
                      <a:srgbClr val="0070C0"/>
                    </a:solidFill>
                    <a:latin typeface="Verdana" pitchFamily="34" charset="0"/>
                    <a:ea typeface="MS PGothic" pitchFamily="34" charset="-128"/>
                  </a:rPr>
                  <a:t>I.N.P.S.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8BC2E63-CAC9-4C59-AD7B-47D6CA20A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677" y="6560606"/>
                <a:ext cx="2211169" cy="99394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>
                  <a:buNone/>
                </a:pPr>
                <a:endParaRPr lang="it-IT" altLang="it-IT" sz="1200" b="1" dirty="0">
                  <a:solidFill>
                    <a:srgbClr val="0070C0"/>
                  </a:solidFill>
                  <a:latin typeface="Verdana" pitchFamily="34" charset="0"/>
                </a:endParaRPr>
              </a:p>
              <a:p>
                <a:pPr algn="ctr">
                  <a:buNone/>
                </a:pPr>
                <a:r>
                  <a:rPr lang="it-IT" altLang="it-IT" sz="1200" b="1" dirty="0">
                    <a:solidFill>
                      <a:srgbClr val="0070C0"/>
                    </a:solidFill>
                    <a:latin typeface="Verdana" pitchFamily="34" charset="0"/>
                  </a:rPr>
                  <a:t>APPALTATORE</a:t>
                </a:r>
              </a:p>
              <a:p>
                <a:pPr algn="ctr">
                  <a:buNone/>
                </a:pPr>
                <a:r>
                  <a:rPr lang="it-IT" altLang="it-IT" sz="1200" b="1" dirty="0">
                    <a:solidFill>
                      <a:srgbClr val="0070C0"/>
                    </a:solidFill>
                    <a:latin typeface="Verdana" pitchFamily="34" charset="0"/>
                  </a:rPr>
                  <a:t>SUBAPPALTATORE</a:t>
                </a:r>
              </a:p>
              <a:p>
                <a:pPr algn="ctr">
                  <a:buNone/>
                </a:pPr>
                <a:endParaRPr lang="it-IT" altLang="it-IT" sz="1200" b="1" dirty="0">
                  <a:solidFill>
                    <a:srgbClr val="0070C0"/>
                  </a:solidFill>
                  <a:latin typeface="Verdana" pitchFamily="34" charset="0"/>
                </a:endParaRPr>
              </a:p>
            </p:txBody>
          </p:sp>
          <p:sp>
            <p:nvSpPr>
              <p:cNvPr id="19" name="Freccia circolare in su 18">
                <a:extLst>
                  <a:ext uri="{FF2B5EF4-FFF2-40B4-BE49-F238E27FC236}">
                    <a16:creationId xmlns:a16="http://schemas.microsoft.com/office/drawing/2014/main" id="{FEC93068-3839-4B69-86B6-29939E17A00C}"/>
                  </a:ext>
                </a:extLst>
              </p:cNvPr>
              <p:cNvSpPr/>
              <p:nvPr/>
            </p:nvSpPr>
            <p:spPr bwMode="auto">
              <a:xfrm rot="1290684">
                <a:off x="6263840" y="7274616"/>
                <a:ext cx="4401709" cy="1104453"/>
              </a:xfrm>
              <a:prstGeom prst="curvedUpArrow">
                <a:avLst/>
              </a:prstGeom>
              <a:solidFill>
                <a:schemeClr val="accent5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59C73C7A-B05B-4FAD-B471-9E5200725C91}"/>
                  </a:ext>
                </a:extLst>
              </p:cNvPr>
              <p:cNvSpPr/>
              <p:nvPr/>
            </p:nvSpPr>
            <p:spPr bwMode="auto">
              <a:xfrm>
                <a:off x="4598249" y="5562949"/>
                <a:ext cx="2934598" cy="12394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it-IT" sz="1200" dirty="0">
                  <a:solidFill>
                    <a:srgbClr val="000000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DC58B334-036C-4691-8985-FE7B4AF4D0F5}"/>
                  </a:ext>
                </a:extLst>
              </p:cNvPr>
              <p:cNvSpPr/>
              <p:nvPr/>
            </p:nvSpPr>
            <p:spPr>
              <a:xfrm>
                <a:off x="4521466" y="6026495"/>
                <a:ext cx="311008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it-IT" altLang="it-IT" sz="1400" b="1" dirty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COMMITTENTE</a:t>
                </a:r>
              </a:p>
            </p:txBody>
          </p:sp>
          <p:pic>
            <p:nvPicPr>
              <p:cNvPr id="22" name="Picture 2" descr="Risultati immagini per lente d'ingrandimento">
                <a:extLst>
                  <a:ext uri="{FF2B5EF4-FFF2-40B4-BE49-F238E27FC236}">
                    <a16:creationId xmlns:a16="http://schemas.microsoft.com/office/drawing/2014/main" id="{3504EA5E-0B88-475A-9BB6-7C309617D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129" y="5949893"/>
                <a:ext cx="3401006" cy="3392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Callout con freccia in giù 1">
              <a:extLst>
                <a:ext uri="{FF2B5EF4-FFF2-40B4-BE49-F238E27FC236}">
                  <a16:creationId xmlns:a16="http://schemas.microsoft.com/office/drawing/2014/main" id="{5D81FDED-56E3-4EC8-9077-B495E3DB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362" y="2930739"/>
              <a:ext cx="4803277" cy="1322374"/>
            </a:xfrm>
            <a:prstGeom prst="downArrowCallout">
              <a:avLst>
                <a:gd name="adj1" fmla="val 88060"/>
                <a:gd name="adj2" fmla="val 58996"/>
                <a:gd name="adj3" fmla="val 22023"/>
                <a:gd name="adj4" fmla="val 68208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400" b="1" dirty="0">
                <a:solidFill>
                  <a:srgbClr val="0070C0"/>
                </a:solidFill>
                <a:ea typeface="MS PGothic" charset="0"/>
                <a:cs typeface="MS PGothic" charset="0"/>
              </a:endParaRP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srgbClr val="0070C0"/>
                  </a:solidFill>
                  <a:ea typeface="MS PGothic" charset="0"/>
                  <a:cs typeface="MS PGothic" charset="0"/>
                </a:rPr>
                <a:t>STIMOLARE INPUT/OUTPUT INFORMATIVO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srgbClr val="0070C0"/>
                  </a:solidFill>
                  <a:ea typeface="MS PGothic" charset="0"/>
                  <a:cs typeface="MS PGothic" charset="0"/>
                </a:rPr>
                <a:t>DA/VERSO IL COMMITTENTE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400" b="1" dirty="0">
                <a:solidFill>
                  <a:srgbClr val="0070C0"/>
                </a:solidFill>
                <a:ea typeface="MS PGothic" charset="0"/>
                <a:cs typeface="MS PGothic" charset="0"/>
              </a:endParaRPr>
            </a:p>
          </p:txBody>
        </p: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76DA405D-AAE3-4A52-8185-12442EADF207}"/>
                </a:ext>
              </a:extLst>
            </p:cNvPr>
            <p:cNvGrpSpPr/>
            <p:nvPr/>
          </p:nvGrpSpPr>
          <p:grpSpPr>
            <a:xfrm>
              <a:off x="3946524" y="4372264"/>
              <a:ext cx="10394953" cy="738664"/>
              <a:chOff x="3576542" y="4372264"/>
              <a:chExt cx="10394953" cy="738664"/>
            </a:xfrm>
          </p:grpSpPr>
          <p:sp>
            <p:nvSpPr>
              <p:cNvPr id="23" name="CasellaDiTesto 16">
                <a:extLst>
                  <a:ext uri="{FF2B5EF4-FFF2-40B4-BE49-F238E27FC236}">
                    <a16:creationId xmlns:a16="http://schemas.microsoft.com/office/drawing/2014/main" id="{09EEE1AD-C1C0-4CC2-B2DE-B237745B9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6542" y="4440409"/>
                <a:ext cx="3226225" cy="6309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it-IT" sz="1400" b="1" dirty="0">
                    <a:solidFill>
                      <a:srgbClr val="0070C0"/>
                    </a:solidFill>
                    <a:latin typeface="Verdana" charset="0"/>
                    <a:ea typeface="MS PGothic" charset="0"/>
                    <a:cs typeface="MS PGothic" charset="0"/>
                  </a:rPr>
                  <a:t>OBBLIGO SOLIDALE</a:t>
                </a:r>
              </a:p>
            </p:txBody>
          </p:sp>
          <p:sp>
            <p:nvSpPr>
              <p:cNvPr id="25" name="Freccia a destra 24">
                <a:extLst>
                  <a:ext uri="{FF2B5EF4-FFF2-40B4-BE49-F238E27FC236}">
                    <a16:creationId xmlns:a16="http://schemas.microsoft.com/office/drawing/2014/main" id="{A3FF0F26-7405-40E2-B272-31567178661A}"/>
                  </a:ext>
                </a:extLst>
              </p:cNvPr>
              <p:cNvSpPr/>
              <p:nvPr/>
            </p:nvSpPr>
            <p:spPr bwMode="auto">
              <a:xfrm>
                <a:off x="6954227" y="4500558"/>
                <a:ext cx="399064" cy="567501"/>
              </a:xfrm>
              <a:prstGeom prst="rightArrow">
                <a:avLst/>
              </a:prstGeom>
              <a:solidFill>
                <a:srgbClr val="2F6DD5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6" name="CasellaDiTesto 16">
                <a:extLst>
                  <a:ext uri="{FF2B5EF4-FFF2-40B4-BE49-F238E27FC236}">
                    <a16:creationId xmlns:a16="http://schemas.microsoft.com/office/drawing/2014/main" id="{51A4924F-5FC7-4C37-96BC-E3EAE1002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3970" y="4438816"/>
                <a:ext cx="3226225" cy="63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it-IT" sz="1400" b="1" dirty="0">
                    <a:solidFill>
                      <a:srgbClr val="0070C0"/>
                    </a:solidFill>
                    <a:latin typeface="Verdana" charset="0"/>
                    <a:ea typeface="MS PGothic" charset="0"/>
                    <a:cs typeface="MS PGothic" charset="0"/>
                  </a:rPr>
                  <a:t>INTERESSE DIRETTO</a:t>
                </a:r>
              </a:p>
            </p:txBody>
          </p:sp>
          <p:sp>
            <p:nvSpPr>
              <p:cNvPr id="27" name="Freccia a destra 26">
                <a:extLst>
                  <a:ext uri="{FF2B5EF4-FFF2-40B4-BE49-F238E27FC236}">
                    <a16:creationId xmlns:a16="http://schemas.microsoft.com/office/drawing/2014/main" id="{BA36282A-7249-4039-B3BA-C4672949C60A}"/>
                  </a:ext>
                </a:extLst>
              </p:cNvPr>
              <p:cNvSpPr/>
              <p:nvPr/>
            </p:nvSpPr>
            <p:spPr bwMode="auto">
              <a:xfrm>
                <a:off x="10819200" y="4500558"/>
                <a:ext cx="399064" cy="567501"/>
              </a:xfrm>
              <a:prstGeom prst="rightArrow">
                <a:avLst/>
              </a:prstGeom>
              <a:solidFill>
                <a:srgbClr val="2F6DD5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AD7099FB-68D3-4356-BD65-CB27128CF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0839" y="4372264"/>
                <a:ext cx="2680656" cy="7386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>
                  <a:buNone/>
                </a:pPr>
                <a:r>
                  <a:rPr lang="it-IT" altLang="it-IT" sz="1400" b="1" dirty="0">
                    <a:solidFill>
                      <a:srgbClr val="0070C0"/>
                    </a:solidFill>
                    <a:latin typeface="Verdana" pitchFamily="34" charset="0"/>
                  </a:rPr>
                  <a:t>CORRETTO ADEMPIMENTO CONTRIBUTIVO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18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7791-18DA-2FC8-E243-7ACE116D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A598EC64-5BE6-47FE-A225-15F8753B4462}"/>
              </a:ext>
            </a:extLst>
          </p:cNvPr>
          <p:cNvSpPr txBox="1">
            <a:spLocks/>
          </p:cNvSpPr>
          <p:nvPr/>
        </p:nvSpPr>
        <p:spPr>
          <a:xfrm>
            <a:off x="933449" y="704044"/>
            <a:ext cx="8840137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INPS Veneto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MoCOA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Titillium Web Bold" pitchFamily="34" charset="-122"/>
              <a:cs typeface="Titillium Web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EC97B1FB-D7AF-4620-8437-CEFCB69F936B}"/>
              </a:ext>
            </a:extLst>
          </p:cNvPr>
          <p:cNvSpPr txBox="1">
            <a:spLocks/>
          </p:cNvSpPr>
          <p:nvPr/>
        </p:nvSpPr>
        <p:spPr>
          <a:xfrm>
            <a:off x="1536083" y="9086931"/>
            <a:ext cx="6453674" cy="546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Direzione Regionale INPS Veneto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8CF38C9C-6622-4269-8824-6D0395C73614}"/>
              </a:ext>
            </a:extLst>
          </p:cNvPr>
          <p:cNvSpPr/>
          <p:nvPr/>
        </p:nvSpPr>
        <p:spPr>
          <a:xfrm>
            <a:off x="6228466" y="1156655"/>
            <a:ext cx="5831068" cy="71508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Caratteristiche del servizio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755DB755-3015-48DA-9D9B-7251FDBF341A}"/>
              </a:ext>
            </a:extLst>
          </p:cNvPr>
          <p:cNvSpPr/>
          <p:nvPr/>
        </p:nvSpPr>
        <p:spPr>
          <a:xfrm>
            <a:off x="10411327" y="2391595"/>
            <a:ext cx="6480000" cy="288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Il suo utilizzato è su base volontaria tramite accordo tra committenti, chiamati a rispondere come obbligati in solido, e appaltatori/subappaltatori.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Alla base vi è, quindi, la solidarietà tra committente, appaltatori e subappaltatori, a garanzia della regolarità del comportamento aziendale.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952AC7ED-3E1D-4662-8145-0CEE42ECC773}"/>
              </a:ext>
            </a:extLst>
          </p:cNvPr>
          <p:cNvSpPr/>
          <p:nvPr/>
        </p:nvSpPr>
        <p:spPr>
          <a:xfrm>
            <a:off x="1653348" y="5792370"/>
            <a:ext cx="6480000" cy="288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Garanzia di un monitoraggio più frequente, rispetto alla validità temporale normativamente prevista per il Durc, sull’ottemperanza degli adempimenti contributivi da parte di appaltatori/subappaltatori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713AA4A7-BC04-480B-AB06-BAD0270A6519}"/>
              </a:ext>
            </a:extLst>
          </p:cNvPr>
          <p:cNvSpPr/>
          <p:nvPr/>
        </p:nvSpPr>
        <p:spPr>
          <a:xfrm>
            <a:off x="10411327" y="5793294"/>
            <a:ext cx="6480000" cy="288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Il costante monitoraggio della congruità occupazionale è utile per supportare il contrasto a fenomeni di dumping e di fattori degenerativi che stravolgono i normali rapporti economici, aiutando a ripristinare regole di correttezza del mercato a tutto vantaggio, oltre che dei committenti, anche di tutte le aziende appaltatrici/subappaltatrici che operano nel rispetto della normativa previdenziale.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36BF499F-27A3-46CA-A67D-3727A48BB002}"/>
              </a:ext>
            </a:extLst>
          </p:cNvPr>
          <p:cNvSpPr/>
          <p:nvPr/>
        </p:nvSpPr>
        <p:spPr>
          <a:xfrm>
            <a:off x="1653348" y="2391595"/>
            <a:ext cx="6480000" cy="288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Accessibilità sia da parte dei committenti per la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registrazione delle informazioni sugli appalti, sui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lavoratori utilizzati e sulle ubicazioni in cui vengono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impiegati, sia da parte degli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appaltatori/subappaltatori per la verificare della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corrispondenza dei dati e/o per l’inserimento o la modifica dei lavoratori utilizzati (tale accesso è limitato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e storicizzato)</a:t>
            </a:r>
          </a:p>
        </p:txBody>
      </p:sp>
    </p:spTree>
    <p:extLst>
      <p:ext uri="{BB962C8B-B14F-4D97-AF65-F5344CB8AC3E}">
        <p14:creationId xmlns:p14="http://schemas.microsoft.com/office/powerpoint/2010/main" val="79382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7791-18DA-2FC8-E243-7ACE116D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A598EC64-5BE6-47FE-A225-15F8753B4462}"/>
              </a:ext>
            </a:extLst>
          </p:cNvPr>
          <p:cNvSpPr txBox="1">
            <a:spLocks/>
          </p:cNvSpPr>
          <p:nvPr/>
        </p:nvSpPr>
        <p:spPr>
          <a:xfrm>
            <a:off x="933449" y="704044"/>
            <a:ext cx="8840137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INPS Veneto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MoCOA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Titillium Web Bold" pitchFamily="34" charset="-122"/>
              <a:cs typeface="Titillium Web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EC97B1FB-D7AF-4620-8437-CEFCB69F936B}"/>
              </a:ext>
            </a:extLst>
          </p:cNvPr>
          <p:cNvSpPr txBox="1">
            <a:spLocks/>
          </p:cNvSpPr>
          <p:nvPr/>
        </p:nvSpPr>
        <p:spPr>
          <a:xfrm>
            <a:off x="1536083" y="9086931"/>
            <a:ext cx="6453674" cy="546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Direzione Regionale INPS Veneto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6017D4D-5E19-4F01-A936-D97367AC123D}"/>
              </a:ext>
            </a:extLst>
          </p:cNvPr>
          <p:cNvSpPr/>
          <p:nvPr/>
        </p:nvSpPr>
        <p:spPr>
          <a:xfrm>
            <a:off x="5694013" y="762078"/>
            <a:ext cx="6871763" cy="763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SCHEMA GENERALE DEL SERVIZIO</a:t>
            </a:r>
            <a:endParaRPr lang="it-IT" sz="2800" b="1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E63D60A-6FA4-41B3-9D64-1BDF773229E8}"/>
              </a:ext>
            </a:extLst>
          </p:cNvPr>
          <p:cNvSpPr/>
          <p:nvPr/>
        </p:nvSpPr>
        <p:spPr>
          <a:xfrm>
            <a:off x="7215901" y="2225287"/>
            <a:ext cx="3827985" cy="16792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1"/>
                </a:solidFill>
              </a:rPr>
              <a:t>Ingresso delle notizie</a:t>
            </a:r>
          </a:p>
          <a:p>
            <a:pPr algn="ctr"/>
            <a:r>
              <a:rPr lang="it-IT" sz="2400" b="1" dirty="0">
                <a:ln w="0"/>
                <a:solidFill>
                  <a:schemeClr val="accent1"/>
                </a:solidFill>
              </a:rPr>
              <a:t>sull’appalto</a:t>
            </a:r>
            <a:endParaRPr lang="it-IT" sz="2400" b="1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0A92955-847C-4DF1-ABE9-0777F96568A6}"/>
              </a:ext>
            </a:extLst>
          </p:cNvPr>
          <p:cNvSpPr/>
          <p:nvPr/>
        </p:nvSpPr>
        <p:spPr>
          <a:xfrm>
            <a:off x="4903162" y="4614935"/>
            <a:ext cx="8540122" cy="987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i="0" u="none" strike="noStrike" baseline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Elaborazione centralizzata di tutti gli appalti inerenti lo stesso appaltatore e elencazione dei codici fiscali dei lavoratori previsti per ogni singolo appalto</a:t>
            </a:r>
            <a:endParaRPr lang="it-IT" sz="2000" b="1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E687ABF-2581-4E5F-AC68-6ADE64C6FFBC}"/>
              </a:ext>
            </a:extLst>
          </p:cNvPr>
          <p:cNvSpPr/>
          <p:nvPr/>
        </p:nvSpPr>
        <p:spPr>
          <a:xfrm>
            <a:off x="4903162" y="6254862"/>
            <a:ext cx="8540122" cy="987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i="0" u="none" strike="noStrike" baseline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Incrocio di tali elenchi con i lavoratori denunciati con flussi </a:t>
            </a:r>
            <a:r>
              <a:rPr lang="it-IT" sz="2000" b="1" i="0" u="none" strike="noStrike" baseline="0" dirty="0" err="1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UniEmens</a:t>
            </a:r>
            <a:r>
              <a:rPr lang="it-IT" sz="2000" b="1" i="0" u="none" strike="noStrike" baseline="0" dirty="0">
                <a:solidFill>
                  <a:srgbClr val="4472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rilevazione di scostamenti</a:t>
            </a:r>
            <a:endParaRPr lang="it-IT" sz="2000" b="1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CD93FB6-DD21-4441-B7F7-A6215006957E}"/>
              </a:ext>
            </a:extLst>
          </p:cNvPr>
          <p:cNvSpPr/>
          <p:nvPr/>
        </p:nvSpPr>
        <p:spPr>
          <a:xfrm>
            <a:off x="7215901" y="7905861"/>
            <a:ext cx="3827985" cy="16770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n w="0"/>
                <a:solidFill>
                  <a:schemeClr val="accent1"/>
                </a:solidFill>
              </a:rPr>
              <a:t>Emissione del documento mensile di monitoraggio </a:t>
            </a:r>
            <a:r>
              <a:rPr lang="it-IT" sz="2000" b="1" dirty="0" err="1">
                <a:ln w="0"/>
                <a:solidFill>
                  <a:schemeClr val="accent1"/>
                </a:solidFill>
              </a:rPr>
              <a:t>DoCOA</a:t>
            </a:r>
            <a:r>
              <a:rPr lang="it-IT" sz="2000" b="1" dirty="0">
                <a:ln w="0"/>
                <a:solidFill>
                  <a:schemeClr val="accent1"/>
                </a:solidFill>
              </a:rPr>
              <a:t> e segnalazione </a:t>
            </a:r>
            <a:r>
              <a:rPr lang="it-IT" sz="2000" b="1" dirty="0" err="1">
                <a:ln w="0"/>
                <a:solidFill>
                  <a:schemeClr val="accent1"/>
                </a:solidFill>
              </a:rPr>
              <a:t>alert</a:t>
            </a:r>
            <a:endParaRPr lang="it-IT" sz="2000" b="1" dirty="0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281F1BFF-E7BF-42E7-A2E2-D580E8358B78}"/>
              </a:ext>
            </a:extLst>
          </p:cNvPr>
          <p:cNvSpPr/>
          <p:nvPr/>
        </p:nvSpPr>
        <p:spPr>
          <a:xfrm>
            <a:off x="8854092" y="1651613"/>
            <a:ext cx="558000" cy="468000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B4502DE0-4C68-4729-8DEF-1EEF72C1AEA2}"/>
              </a:ext>
            </a:extLst>
          </p:cNvPr>
          <p:cNvSpPr/>
          <p:nvPr/>
        </p:nvSpPr>
        <p:spPr>
          <a:xfrm>
            <a:off x="8850893" y="4024662"/>
            <a:ext cx="558000" cy="468000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38CE0394-0F39-4633-8C5E-7CB5771729D7}"/>
              </a:ext>
            </a:extLst>
          </p:cNvPr>
          <p:cNvSpPr/>
          <p:nvPr/>
        </p:nvSpPr>
        <p:spPr>
          <a:xfrm>
            <a:off x="8850893" y="5736702"/>
            <a:ext cx="558000" cy="468000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07910DC8-1133-4A58-837C-77C77E0065D1}"/>
              </a:ext>
            </a:extLst>
          </p:cNvPr>
          <p:cNvSpPr/>
          <p:nvPr/>
        </p:nvSpPr>
        <p:spPr>
          <a:xfrm>
            <a:off x="8850893" y="7347707"/>
            <a:ext cx="558000" cy="468000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7791-18DA-2FC8-E243-7ACE116D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A598EC64-5BE6-47FE-A225-15F8753B4462}"/>
              </a:ext>
            </a:extLst>
          </p:cNvPr>
          <p:cNvSpPr txBox="1">
            <a:spLocks/>
          </p:cNvSpPr>
          <p:nvPr/>
        </p:nvSpPr>
        <p:spPr>
          <a:xfrm>
            <a:off x="933449" y="704044"/>
            <a:ext cx="8840137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INPS Veneto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MoCOA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Titillium Web Bold" pitchFamily="34" charset="-122"/>
              <a:cs typeface="Titillium Web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EC97B1FB-D7AF-4620-8437-CEFCB69F936B}"/>
              </a:ext>
            </a:extLst>
          </p:cNvPr>
          <p:cNvSpPr txBox="1">
            <a:spLocks/>
          </p:cNvSpPr>
          <p:nvPr/>
        </p:nvSpPr>
        <p:spPr>
          <a:xfrm>
            <a:off x="1536083" y="9086931"/>
            <a:ext cx="6453674" cy="546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Direzione Regionale INPS Veneto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FCFDFB-192E-49E8-A888-95759372CEAC}"/>
              </a:ext>
            </a:extLst>
          </p:cNvPr>
          <p:cNvGrpSpPr/>
          <p:nvPr/>
        </p:nvGrpSpPr>
        <p:grpSpPr>
          <a:xfrm>
            <a:off x="3861897" y="2052197"/>
            <a:ext cx="9746527" cy="6750855"/>
            <a:chOff x="3861897" y="2052197"/>
            <a:chExt cx="9746527" cy="6750855"/>
          </a:xfrm>
        </p:grpSpPr>
        <p:sp>
          <p:nvSpPr>
            <p:cNvPr id="3" name="Figura a mano libera: forma 2">
              <a:extLst>
                <a:ext uri="{FF2B5EF4-FFF2-40B4-BE49-F238E27FC236}">
                  <a16:creationId xmlns:a16="http://schemas.microsoft.com/office/drawing/2014/main" id="{26CB9844-DC88-47D9-809D-8DA2510977CE}"/>
                </a:ext>
              </a:extLst>
            </p:cNvPr>
            <p:cNvSpPr/>
            <p:nvPr/>
          </p:nvSpPr>
          <p:spPr>
            <a:xfrm>
              <a:off x="3861900" y="2082511"/>
              <a:ext cx="1194336" cy="1750776"/>
            </a:xfrm>
            <a:custGeom>
              <a:avLst/>
              <a:gdLst>
                <a:gd name="connsiteX0" fmla="*/ 0 w 1706194"/>
                <a:gd name="connsiteY0" fmla="*/ 0 h 1194335"/>
                <a:gd name="connsiteX1" fmla="*/ 1109027 w 1706194"/>
                <a:gd name="connsiteY1" fmla="*/ 0 h 1194335"/>
                <a:gd name="connsiteX2" fmla="*/ 1706194 w 1706194"/>
                <a:gd name="connsiteY2" fmla="*/ 597168 h 1194335"/>
                <a:gd name="connsiteX3" fmla="*/ 1109027 w 1706194"/>
                <a:gd name="connsiteY3" fmla="*/ 1194335 h 1194335"/>
                <a:gd name="connsiteX4" fmla="*/ 0 w 1706194"/>
                <a:gd name="connsiteY4" fmla="*/ 1194335 h 1194335"/>
                <a:gd name="connsiteX5" fmla="*/ 597168 w 1706194"/>
                <a:gd name="connsiteY5" fmla="*/ 597168 h 1194335"/>
                <a:gd name="connsiteX6" fmla="*/ 0 w 1706194"/>
                <a:gd name="connsiteY6" fmla="*/ 0 h 11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194" h="1194335">
                  <a:moveTo>
                    <a:pt x="1706193" y="0"/>
                  </a:moveTo>
                  <a:lnTo>
                    <a:pt x="1706193" y="776318"/>
                  </a:lnTo>
                  <a:lnTo>
                    <a:pt x="853096" y="1194335"/>
                  </a:lnTo>
                  <a:lnTo>
                    <a:pt x="1" y="776318"/>
                  </a:lnTo>
                  <a:lnTo>
                    <a:pt x="1" y="0"/>
                  </a:lnTo>
                  <a:lnTo>
                    <a:pt x="853096" y="418017"/>
                  </a:lnTo>
                  <a:lnTo>
                    <a:pt x="1706193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1" tIns="609869" rIns="12700" bIns="60986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b="1" kern="1200" dirty="0">
                <a:solidFill>
                  <a:srgbClr val="00B0F0"/>
                </a:solidFill>
                <a:effectLst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>
                  <a:solidFill>
                    <a:srgbClr val="0070C0"/>
                  </a:solidFill>
                  <a:effectLst/>
                </a:rPr>
                <a:t>Fase1</a:t>
              </a:r>
            </a:p>
          </p:txBody>
        </p:sp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10C38807-D119-4705-923B-6D5310FDFBA0}"/>
                </a:ext>
              </a:extLst>
            </p:cNvPr>
            <p:cNvSpPr/>
            <p:nvPr/>
          </p:nvSpPr>
          <p:spPr>
            <a:xfrm>
              <a:off x="5360429" y="2052197"/>
              <a:ext cx="8247993" cy="1232971"/>
            </a:xfrm>
            <a:custGeom>
              <a:avLst/>
              <a:gdLst>
                <a:gd name="connsiteX0" fmla="*/ 205499 w 1232970"/>
                <a:gd name="connsiteY0" fmla="*/ 0 h 7001943"/>
                <a:gd name="connsiteX1" fmla="*/ 1027471 w 1232970"/>
                <a:gd name="connsiteY1" fmla="*/ 0 h 7001943"/>
                <a:gd name="connsiteX2" fmla="*/ 1232970 w 1232970"/>
                <a:gd name="connsiteY2" fmla="*/ 205499 h 7001943"/>
                <a:gd name="connsiteX3" fmla="*/ 1232970 w 1232970"/>
                <a:gd name="connsiteY3" fmla="*/ 7001943 h 7001943"/>
                <a:gd name="connsiteX4" fmla="*/ 1232970 w 1232970"/>
                <a:gd name="connsiteY4" fmla="*/ 7001943 h 7001943"/>
                <a:gd name="connsiteX5" fmla="*/ 0 w 1232970"/>
                <a:gd name="connsiteY5" fmla="*/ 7001943 h 7001943"/>
                <a:gd name="connsiteX6" fmla="*/ 0 w 1232970"/>
                <a:gd name="connsiteY6" fmla="*/ 7001943 h 7001943"/>
                <a:gd name="connsiteX7" fmla="*/ 0 w 1232970"/>
                <a:gd name="connsiteY7" fmla="*/ 205499 h 7001943"/>
                <a:gd name="connsiteX8" fmla="*/ 205499 w 1232970"/>
                <a:gd name="connsiteY8" fmla="*/ 0 h 70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970" h="7001943">
                  <a:moveTo>
                    <a:pt x="1232970" y="1167015"/>
                  </a:moveTo>
                  <a:lnTo>
                    <a:pt x="1232970" y="5834928"/>
                  </a:lnTo>
                  <a:cubicBezTo>
                    <a:pt x="1232970" y="6479451"/>
                    <a:pt x="1216769" y="7001940"/>
                    <a:pt x="1196784" y="7001940"/>
                  </a:cubicBezTo>
                  <a:lnTo>
                    <a:pt x="0" y="7001940"/>
                  </a:lnTo>
                  <a:lnTo>
                    <a:pt x="0" y="700194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96784" y="3"/>
                  </a:lnTo>
                  <a:cubicBezTo>
                    <a:pt x="1216769" y="3"/>
                    <a:pt x="1232970" y="522492"/>
                    <a:pt x="1232970" y="11670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71619" rIns="71619" bIns="7162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800" kern="1200" dirty="0">
                  <a:solidFill>
                    <a:srgbClr val="0070C0"/>
                  </a:solidFill>
                </a:rPr>
                <a:t>Il Committente registra nel servizio </a:t>
              </a:r>
              <a:r>
                <a:rPr lang="it-IT" sz="1800" kern="1200" dirty="0" err="1">
                  <a:solidFill>
                    <a:srgbClr val="0070C0"/>
                  </a:solidFill>
                </a:rPr>
                <a:t>MoCOA</a:t>
              </a:r>
              <a:r>
                <a:rPr lang="it-IT" sz="1800" kern="1200" dirty="0">
                  <a:solidFill>
                    <a:srgbClr val="0070C0"/>
                  </a:solidFill>
                </a:rPr>
                <a:t> i dati dell’appalto, dell’appaltatore/subappaltatore e dei loro lavoratori utilizzati; il sistema restituisce il codice identificativo dell’appalto stesso, denominato CIA, che viene trasmesso via PEC all’appaltatore/subappaltatore</a:t>
              </a:r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CB628D9A-97D1-4C6A-8513-B1BC167A330C}"/>
                </a:ext>
              </a:extLst>
            </p:cNvPr>
            <p:cNvSpPr/>
            <p:nvPr/>
          </p:nvSpPr>
          <p:spPr>
            <a:xfrm>
              <a:off x="3861899" y="3657816"/>
              <a:ext cx="1194335" cy="1872701"/>
            </a:xfrm>
            <a:custGeom>
              <a:avLst/>
              <a:gdLst>
                <a:gd name="connsiteX0" fmla="*/ 0 w 1872701"/>
                <a:gd name="connsiteY0" fmla="*/ 0 h 1194335"/>
                <a:gd name="connsiteX1" fmla="*/ 1275534 w 1872701"/>
                <a:gd name="connsiteY1" fmla="*/ 0 h 1194335"/>
                <a:gd name="connsiteX2" fmla="*/ 1872701 w 1872701"/>
                <a:gd name="connsiteY2" fmla="*/ 597168 h 1194335"/>
                <a:gd name="connsiteX3" fmla="*/ 1275534 w 1872701"/>
                <a:gd name="connsiteY3" fmla="*/ 1194335 h 1194335"/>
                <a:gd name="connsiteX4" fmla="*/ 0 w 1872701"/>
                <a:gd name="connsiteY4" fmla="*/ 1194335 h 1194335"/>
                <a:gd name="connsiteX5" fmla="*/ 597168 w 1872701"/>
                <a:gd name="connsiteY5" fmla="*/ 597168 h 1194335"/>
                <a:gd name="connsiteX6" fmla="*/ 0 w 1872701"/>
                <a:gd name="connsiteY6" fmla="*/ 0 h 11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701" h="1194335">
                  <a:moveTo>
                    <a:pt x="1872701" y="0"/>
                  </a:moveTo>
                  <a:lnTo>
                    <a:pt x="1872701" y="813485"/>
                  </a:lnTo>
                  <a:lnTo>
                    <a:pt x="936350" y="1194335"/>
                  </a:lnTo>
                  <a:lnTo>
                    <a:pt x="0" y="813485"/>
                  </a:lnTo>
                  <a:lnTo>
                    <a:pt x="0" y="0"/>
                  </a:lnTo>
                  <a:lnTo>
                    <a:pt x="936350" y="380850"/>
                  </a:lnTo>
                  <a:lnTo>
                    <a:pt x="187270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608598" rIns="11429" bIns="60859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800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>
                  <a:solidFill>
                    <a:srgbClr val="0070C0"/>
                  </a:solidFill>
                </a:rPr>
                <a:t>Fase 2</a:t>
              </a:r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8EAD11ED-4D7E-46E5-94A5-AD58CFDA8686}"/>
                </a:ext>
              </a:extLst>
            </p:cNvPr>
            <p:cNvSpPr/>
            <p:nvPr/>
          </p:nvSpPr>
          <p:spPr>
            <a:xfrm>
              <a:off x="5344993" y="3686820"/>
              <a:ext cx="8263431" cy="1201752"/>
            </a:xfrm>
            <a:custGeom>
              <a:avLst/>
              <a:gdLst>
                <a:gd name="connsiteX0" fmla="*/ 200296 w 1201751"/>
                <a:gd name="connsiteY0" fmla="*/ 0 h 8263430"/>
                <a:gd name="connsiteX1" fmla="*/ 1001455 w 1201751"/>
                <a:gd name="connsiteY1" fmla="*/ 0 h 8263430"/>
                <a:gd name="connsiteX2" fmla="*/ 1201751 w 1201751"/>
                <a:gd name="connsiteY2" fmla="*/ 200296 h 8263430"/>
                <a:gd name="connsiteX3" fmla="*/ 1201751 w 1201751"/>
                <a:gd name="connsiteY3" fmla="*/ 8263430 h 8263430"/>
                <a:gd name="connsiteX4" fmla="*/ 1201751 w 1201751"/>
                <a:gd name="connsiteY4" fmla="*/ 8263430 h 8263430"/>
                <a:gd name="connsiteX5" fmla="*/ 0 w 1201751"/>
                <a:gd name="connsiteY5" fmla="*/ 8263430 h 8263430"/>
                <a:gd name="connsiteX6" fmla="*/ 0 w 1201751"/>
                <a:gd name="connsiteY6" fmla="*/ 8263430 h 8263430"/>
                <a:gd name="connsiteX7" fmla="*/ 0 w 1201751"/>
                <a:gd name="connsiteY7" fmla="*/ 200296 h 8263430"/>
                <a:gd name="connsiteX8" fmla="*/ 200296 w 1201751"/>
                <a:gd name="connsiteY8" fmla="*/ 0 h 826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1751" h="8263430">
                  <a:moveTo>
                    <a:pt x="1201751" y="1377269"/>
                  </a:moveTo>
                  <a:lnTo>
                    <a:pt x="1201751" y="6886161"/>
                  </a:lnTo>
                  <a:cubicBezTo>
                    <a:pt x="1201751" y="7646801"/>
                    <a:pt x="1188709" y="8263427"/>
                    <a:pt x="1172622" y="8263427"/>
                  </a:cubicBezTo>
                  <a:lnTo>
                    <a:pt x="0" y="8263427"/>
                  </a:lnTo>
                  <a:lnTo>
                    <a:pt x="0" y="826342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2622" y="3"/>
                  </a:lnTo>
                  <a:cubicBezTo>
                    <a:pt x="1188709" y="3"/>
                    <a:pt x="1201751" y="616629"/>
                    <a:pt x="1201751" y="13772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70095" rIns="70095" bIns="7009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800" kern="1200" dirty="0">
                  <a:solidFill>
                    <a:srgbClr val="0070C0"/>
                  </a:solidFill>
                </a:rPr>
                <a:t>In sede di compilazione </a:t>
              </a:r>
              <a:r>
                <a:rPr lang="it-IT" sz="1800" kern="1200" dirty="0" err="1">
                  <a:solidFill>
                    <a:srgbClr val="0070C0"/>
                  </a:solidFill>
                </a:rPr>
                <a:t>UniEmens</a:t>
              </a:r>
              <a:r>
                <a:rPr lang="it-IT" sz="1800" kern="1200" dirty="0">
                  <a:solidFill>
                    <a:srgbClr val="0070C0"/>
                  </a:solidFill>
                </a:rPr>
                <a:t>, l’appaltatore/subappaltatore indica per ogni lavoratore il codice identificativo dell’appalto (CIA) per il quale il lavoratore medesimo sta espletando la sua attività (il campo utilizzato nel flusso è di tipo ricorsivo e consente di inserire più CIA nel caso di utilizzo del lavoratore in appalti diversi)</a:t>
              </a:r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1BC610A-2332-41D4-84D7-9642FDADF421}"/>
                </a:ext>
              </a:extLst>
            </p:cNvPr>
            <p:cNvSpPr/>
            <p:nvPr/>
          </p:nvSpPr>
          <p:spPr>
            <a:xfrm>
              <a:off x="3861897" y="5399627"/>
              <a:ext cx="1194336" cy="1706195"/>
            </a:xfrm>
            <a:custGeom>
              <a:avLst/>
              <a:gdLst>
                <a:gd name="connsiteX0" fmla="*/ 0 w 1706194"/>
                <a:gd name="connsiteY0" fmla="*/ 0 h 1194335"/>
                <a:gd name="connsiteX1" fmla="*/ 1109027 w 1706194"/>
                <a:gd name="connsiteY1" fmla="*/ 0 h 1194335"/>
                <a:gd name="connsiteX2" fmla="*/ 1706194 w 1706194"/>
                <a:gd name="connsiteY2" fmla="*/ 597168 h 1194335"/>
                <a:gd name="connsiteX3" fmla="*/ 1109027 w 1706194"/>
                <a:gd name="connsiteY3" fmla="*/ 1194335 h 1194335"/>
                <a:gd name="connsiteX4" fmla="*/ 0 w 1706194"/>
                <a:gd name="connsiteY4" fmla="*/ 1194335 h 1194335"/>
                <a:gd name="connsiteX5" fmla="*/ 597168 w 1706194"/>
                <a:gd name="connsiteY5" fmla="*/ 597168 h 1194335"/>
                <a:gd name="connsiteX6" fmla="*/ 0 w 1706194"/>
                <a:gd name="connsiteY6" fmla="*/ 0 h 11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194" h="1194335">
                  <a:moveTo>
                    <a:pt x="1706193" y="0"/>
                  </a:moveTo>
                  <a:lnTo>
                    <a:pt x="1706193" y="776318"/>
                  </a:lnTo>
                  <a:lnTo>
                    <a:pt x="853096" y="1194335"/>
                  </a:lnTo>
                  <a:lnTo>
                    <a:pt x="1" y="776318"/>
                  </a:lnTo>
                  <a:lnTo>
                    <a:pt x="1" y="0"/>
                  </a:lnTo>
                  <a:lnTo>
                    <a:pt x="853096" y="418017"/>
                  </a:lnTo>
                  <a:lnTo>
                    <a:pt x="170619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1" tIns="603519" rIns="6350" bIns="60351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0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>
                  <a:solidFill>
                    <a:srgbClr val="0070C0"/>
                  </a:solidFill>
                </a:rPr>
                <a:t>Fase 3</a:t>
              </a:r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24967CEA-BADD-4E15-8449-76E409C3A239}"/>
                </a:ext>
              </a:extLst>
            </p:cNvPr>
            <p:cNvSpPr/>
            <p:nvPr/>
          </p:nvSpPr>
          <p:spPr>
            <a:xfrm>
              <a:off x="5344993" y="5401303"/>
              <a:ext cx="8263430" cy="1109027"/>
            </a:xfrm>
            <a:custGeom>
              <a:avLst/>
              <a:gdLst>
                <a:gd name="connsiteX0" fmla="*/ 184841 w 1109026"/>
                <a:gd name="connsiteY0" fmla="*/ 0 h 8263430"/>
                <a:gd name="connsiteX1" fmla="*/ 924185 w 1109026"/>
                <a:gd name="connsiteY1" fmla="*/ 0 h 8263430"/>
                <a:gd name="connsiteX2" fmla="*/ 1109026 w 1109026"/>
                <a:gd name="connsiteY2" fmla="*/ 184841 h 8263430"/>
                <a:gd name="connsiteX3" fmla="*/ 1109026 w 1109026"/>
                <a:gd name="connsiteY3" fmla="*/ 8263430 h 8263430"/>
                <a:gd name="connsiteX4" fmla="*/ 1109026 w 1109026"/>
                <a:gd name="connsiteY4" fmla="*/ 8263430 h 8263430"/>
                <a:gd name="connsiteX5" fmla="*/ 0 w 1109026"/>
                <a:gd name="connsiteY5" fmla="*/ 8263430 h 8263430"/>
                <a:gd name="connsiteX6" fmla="*/ 0 w 1109026"/>
                <a:gd name="connsiteY6" fmla="*/ 8263430 h 8263430"/>
                <a:gd name="connsiteX7" fmla="*/ 0 w 1109026"/>
                <a:gd name="connsiteY7" fmla="*/ 184841 h 8263430"/>
                <a:gd name="connsiteX8" fmla="*/ 184841 w 1109026"/>
                <a:gd name="connsiteY8" fmla="*/ 0 h 826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26" h="8263430">
                  <a:moveTo>
                    <a:pt x="1109026" y="1377263"/>
                  </a:moveTo>
                  <a:lnTo>
                    <a:pt x="1109026" y="6886167"/>
                  </a:lnTo>
                  <a:cubicBezTo>
                    <a:pt x="1109026" y="7646809"/>
                    <a:pt x="1097919" y="8263430"/>
                    <a:pt x="1084219" y="8263430"/>
                  </a:cubicBezTo>
                  <a:lnTo>
                    <a:pt x="0" y="8263430"/>
                  </a:lnTo>
                  <a:lnTo>
                    <a:pt x="0" y="82634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4219" y="0"/>
                  </a:lnTo>
                  <a:cubicBezTo>
                    <a:pt x="1097919" y="0"/>
                    <a:pt x="1109026" y="616621"/>
                    <a:pt x="1109026" y="137726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64933" rIns="64933" bIns="64934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kern="1200" dirty="0">
                  <a:solidFill>
                    <a:srgbClr val="0070C0"/>
                  </a:solidFill>
                </a:rPr>
                <a:t>Per ogni appalto registrato, l’INPS elabora mensilmente un documento (</a:t>
              </a:r>
              <a:r>
                <a:rPr lang="it-IT" kern="1200" dirty="0" err="1">
                  <a:solidFill>
                    <a:srgbClr val="0070C0"/>
                  </a:solidFill>
                </a:rPr>
                <a:t>DoCOA</a:t>
              </a:r>
              <a:r>
                <a:rPr lang="it-IT" kern="1200" dirty="0">
                  <a:solidFill>
                    <a:srgbClr val="0070C0"/>
                  </a:solidFill>
                </a:rPr>
                <a:t>) indicante i lavoratori collegati, i relativi imponibili e contributi denunciati, ed annota se risultano incongruenze con i dati presenti nel servizio </a:t>
              </a:r>
              <a:r>
                <a:rPr lang="it-IT" kern="1200" dirty="0" err="1">
                  <a:solidFill>
                    <a:srgbClr val="0070C0"/>
                  </a:solidFill>
                </a:rPr>
                <a:t>MoCOA</a:t>
              </a:r>
              <a:r>
                <a:rPr lang="it-IT" kern="1200" dirty="0">
                  <a:solidFill>
                    <a:srgbClr val="0070C0"/>
                  </a:solidFill>
                </a:rPr>
                <a:t>, con invio al committente di specifico </a:t>
              </a:r>
              <a:r>
                <a:rPr lang="it-IT" kern="1200" dirty="0" err="1">
                  <a:solidFill>
                    <a:srgbClr val="0070C0"/>
                  </a:solidFill>
                </a:rPr>
                <a:t>alert</a:t>
              </a:r>
              <a:endParaRPr lang="it-IT" kern="1200" dirty="0">
                <a:solidFill>
                  <a:srgbClr val="0070C0"/>
                </a:solidFill>
              </a:endParaRP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C33A468-5AE1-48D7-B1CF-AA51B53218C6}"/>
                </a:ext>
              </a:extLst>
            </p:cNvPr>
            <p:cNvSpPr/>
            <p:nvPr/>
          </p:nvSpPr>
          <p:spPr>
            <a:xfrm>
              <a:off x="3861897" y="7096857"/>
              <a:ext cx="1194336" cy="1706195"/>
            </a:xfrm>
            <a:custGeom>
              <a:avLst/>
              <a:gdLst>
                <a:gd name="connsiteX0" fmla="*/ 0 w 1706194"/>
                <a:gd name="connsiteY0" fmla="*/ 0 h 1194335"/>
                <a:gd name="connsiteX1" fmla="*/ 1109027 w 1706194"/>
                <a:gd name="connsiteY1" fmla="*/ 0 h 1194335"/>
                <a:gd name="connsiteX2" fmla="*/ 1706194 w 1706194"/>
                <a:gd name="connsiteY2" fmla="*/ 597168 h 1194335"/>
                <a:gd name="connsiteX3" fmla="*/ 1109027 w 1706194"/>
                <a:gd name="connsiteY3" fmla="*/ 1194335 h 1194335"/>
                <a:gd name="connsiteX4" fmla="*/ 0 w 1706194"/>
                <a:gd name="connsiteY4" fmla="*/ 1194335 h 1194335"/>
                <a:gd name="connsiteX5" fmla="*/ 597168 w 1706194"/>
                <a:gd name="connsiteY5" fmla="*/ 597168 h 1194335"/>
                <a:gd name="connsiteX6" fmla="*/ 0 w 1706194"/>
                <a:gd name="connsiteY6" fmla="*/ 0 h 11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194" h="1194335">
                  <a:moveTo>
                    <a:pt x="1706193" y="0"/>
                  </a:moveTo>
                  <a:lnTo>
                    <a:pt x="1706193" y="776318"/>
                  </a:lnTo>
                  <a:lnTo>
                    <a:pt x="853096" y="1194335"/>
                  </a:lnTo>
                  <a:lnTo>
                    <a:pt x="1" y="776318"/>
                  </a:lnTo>
                  <a:lnTo>
                    <a:pt x="1" y="0"/>
                  </a:lnTo>
                  <a:lnTo>
                    <a:pt x="853096" y="418017"/>
                  </a:lnTo>
                  <a:lnTo>
                    <a:pt x="1706193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1" tIns="603519" rIns="6350" bIns="60351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000" kern="1200" dirty="0"/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800" b="1" kern="1200" dirty="0">
                  <a:solidFill>
                    <a:srgbClr val="0070C0"/>
                  </a:solidFill>
                </a:rPr>
                <a:t>Fase 4</a:t>
              </a: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6F52C2DE-6E2C-4E8F-A193-DF497DE980B8}"/>
                </a:ext>
              </a:extLst>
            </p:cNvPr>
            <p:cNvSpPr/>
            <p:nvPr/>
          </p:nvSpPr>
          <p:spPr>
            <a:xfrm>
              <a:off x="5344992" y="7125776"/>
              <a:ext cx="8263430" cy="1109027"/>
            </a:xfrm>
            <a:custGeom>
              <a:avLst/>
              <a:gdLst>
                <a:gd name="connsiteX0" fmla="*/ 184841 w 1109026"/>
                <a:gd name="connsiteY0" fmla="*/ 0 h 8263430"/>
                <a:gd name="connsiteX1" fmla="*/ 924185 w 1109026"/>
                <a:gd name="connsiteY1" fmla="*/ 0 h 8263430"/>
                <a:gd name="connsiteX2" fmla="*/ 1109026 w 1109026"/>
                <a:gd name="connsiteY2" fmla="*/ 184841 h 8263430"/>
                <a:gd name="connsiteX3" fmla="*/ 1109026 w 1109026"/>
                <a:gd name="connsiteY3" fmla="*/ 8263430 h 8263430"/>
                <a:gd name="connsiteX4" fmla="*/ 1109026 w 1109026"/>
                <a:gd name="connsiteY4" fmla="*/ 8263430 h 8263430"/>
                <a:gd name="connsiteX5" fmla="*/ 0 w 1109026"/>
                <a:gd name="connsiteY5" fmla="*/ 8263430 h 8263430"/>
                <a:gd name="connsiteX6" fmla="*/ 0 w 1109026"/>
                <a:gd name="connsiteY6" fmla="*/ 8263430 h 8263430"/>
                <a:gd name="connsiteX7" fmla="*/ 0 w 1109026"/>
                <a:gd name="connsiteY7" fmla="*/ 184841 h 8263430"/>
                <a:gd name="connsiteX8" fmla="*/ 184841 w 1109026"/>
                <a:gd name="connsiteY8" fmla="*/ 0 h 826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026" h="8263430">
                  <a:moveTo>
                    <a:pt x="1109026" y="1377263"/>
                  </a:moveTo>
                  <a:lnTo>
                    <a:pt x="1109026" y="6886167"/>
                  </a:lnTo>
                  <a:cubicBezTo>
                    <a:pt x="1109026" y="7646809"/>
                    <a:pt x="1097919" y="8263430"/>
                    <a:pt x="1084219" y="8263430"/>
                  </a:cubicBezTo>
                  <a:lnTo>
                    <a:pt x="0" y="8263430"/>
                  </a:lnTo>
                  <a:lnTo>
                    <a:pt x="0" y="82634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4219" y="0"/>
                  </a:lnTo>
                  <a:cubicBezTo>
                    <a:pt x="1097919" y="0"/>
                    <a:pt x="1109026" y="616621"/>
                    <a:pt x="1109026" y="137726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64933" rIns="64933" bIns="64934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kern="1200" dirty="0">
                  <a:solidFill>
                    <a:srgbClr val="0070C0"/>
                  </a:solidFill>
                </a:rPr>
                <a:t>Il documento </a:t>
              </a:r>
              <a:r>
                <a:rPr lang="it-IT" kern="1200" dirty="0" err="1">
                  <a:solidFill>
                    <a:srgbClr val="0070C0"/>
                  </a:solidFill>
                </a:rPr>
                <a:t>DoCOA</a:t>
              </a:r>
              <a:r>
                <a:rPr lang="it-IT" kern="1200" dirty="0">
                  <a:solidFill>
                    <a:srgbClr val="0070C0"/>
                  </a:solidFill>
                </a:rPr>
                <a:t> sarà allocato nella sezione Appaltatori. Inoltre, </a:t>
              </a:r>
              <a:r>
                <a:rPr lang="it-IT" b="1" kern="1200" dirty="0">
                  <a:solidFill>
                    <a:srgbClr val="0070C0"/>
                  </a:solidFill>
                </a:rPr>
                <a:t>a seguito di specifica delega</a:t>
              </a:r>
              <a:r>
                <a:rPr lang="it-IT" kern="1200" dirty="0">
                  <a:solidFill>
                    <a:srgbClr val="0070C0"/>
                  </a:solidFill>
                </a:rPr>
                <a:t>, il documento, limitatamente alla Sezione Riepilogativa, sarà fornito anche al Committente</a:t>
              </a:r>
            </a:p>
          </p:txBody>
        </p:sp>
      </p:grp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B62ADDC-D9E1-46C5-98E4-6827AEA7030F}"/>
              </a:ext>
            </a:extLst>
          </p:cNvPr>
          <p:cNvSpPr/>
          <p:nvPr/>
        </p:nvSpPr>
        <p:spPr>
          <a:xfrm>
            <a:off x="5540189" y="880721"/>
            <a:ext cx="7010400" cy="64633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SVILUPPO DEL SERVIZIO DI MONITORAGGIO</a:t>
            </a:r>
          </a:p>
        </p:txBody>
      </p:sp>
    </p:spTree>
    <p:extLst>
      <p:ext uri="{BB962C8B-B14F-4D97-AF65-F5344CB8AC3E}">
        <p14:creationId xmlns:p14="http://schemas.microsoft.com/office/powerpoint/2010/main" val="291645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7791-18DA-2FC8-E243-7ACE116D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A598EC64-5BE6-47FE-A225-15F8753B4462}"/>
              </a:ext>
            </a:extLst>
          </p:cNvPr>
          <p:cNvSpPr txBox="1">
            <a:spLocks/>
          </p:cNvSpPr>
          <p:nvPr/>
        </p:nvSpPr>
        <p:spPr>
          <a:xfrm>
            <a:off x="933449" y="704044"/>
            <a:ext cx="8840137" cy="64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INPS Veneto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MoCOA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Titillium Web Bold" pitchFamily="34" charset="-122"/>
              <a:cs typeface="Titillium Web Bold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EC97B1FB-D7AF-4620-8437-CEFCB69F936B}"/>
              </a:ext>
            </a:extLst>
          </p:cNvPr>
          <p:cNvSpPr txBox="1">
            <a:spLocks/>
          </p:cNvSpPr>
          <p:nvPr/>
        </p:nvSpPr>
        <p:spPr>
          <a:xfrm>
            <a:off x="1536083" y="9086931"/>
            <a:ext cx="6453674" cy="546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800" kern="1200">
                <a:solidFill>
                  <a:srgbClr val="2F6DD5"/>
                </a:solidFill>
                <a:latin typeface="Titillium Web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" pitchFamily="2" charset="77"/>
                <a:ea typeface="Titillium Web Bold" pitchFamily="34" charset="-122"/>
                <a:cs typeface="Titillium Web Bold" pitchFamily="34" charset="-120"/>
              </a:rPr>
              <a:t>Direzione Regionale INPS Veneto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59C88DE-DC36-4B0C-940D-D9D428AB61FD}"/>
              </a:ext>
            </a:extLst>
          </p:cNvPr>
          <p:cNvSpPr/>
          <p:nvPr/>
        </p:nvSpPr>
        <p:spPr>
          <a:xfrm>
            <a:off x="7231828" y="1350375"/>
            <a:ext cx="4236720" cy="65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Utilità del servizio</a:t>
            </a:r>
          </a:p>
        </p:txBody>
      </p:sp>
      <p:sp>
        <p:nvSpPr>
          <p:cNvPr id="18" name="Callout: freccia a destra 17">
            <a:extLst>
              <a:ext uri="{FF2B5EF4-FFF2-40B4-BE49-F238E27FC236}">
                <a16:creationId xmlns:a16="http://schemas.microsoft.com/office/drawing/2014/main" id="{7B087BD1-D1B0-457F-BC05-AA715B7A92A1}"/>
              </a:ext>
            </a:extLst>
          </p:cNvPr>
          <p:cNvSpPr/>
          <p:nvPr/>
        </p:nvSpPr>
        <p:spPr>
          <a:xfrm rot="5400000">
            <a:off x="4538334" y="3365454"/>
            <a:ext cx="1980000" cy="2700000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AED0B6-A5CB-4E21-92C4-295FFB6617E5}"/>
              </a:ext>
            </a:extLst>
          </p:cNvPr>
          <p:cNvSpPr txBox="1"/>
          <p:nvPr/>
        </p:nvSpPr>
        <p:spPr>
          <a:xfrm>
            <a:off x="4383846" y="4127385"/>
            <a:ext cx="249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Sistema tracciato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4257F7E-D0D9-47D3-8E39-14BAEF3AB521}"/>
              </a:ext>
            </a:extLst>
          </p:cNvPr>
          <p:cNvGrpSpPr/>
          <p:nvPr/>
        </p:nvGrpSpPr>
        <p:grpSpPr>
          <a:xfrm>
            <a:off x="7963348" y="3725455"/>
            <a:ext cx="2773680" cy="1980000"/>
            <a:chOff x="4178320" y="1739495"/>
            <a:chExt cx="2773680" cy="1980000"/>
          </a:xfrm>
        </p:grpSpPr>
        <p:sp>
          <p:nvSpPr>
            <p:cNvPr id="21" name="Callout: freccia a destra 20">
              <a:extLst>
                <a:ext uri="{FF2B5EF4-FFF2-40B4-BE49-F238E27FC236}">
                  <a16:creationId xmlns:a16="http://schemas.microsoft.com/office/drawing/2014/main" id="{F0ACF76A-EBEF-4E4D-BDD9-52D50566BB6E}"/>
                </a:ext>
              </a:extLst>
            </p:cNvPr>
            <p:cNvSpPr/>
            <p:nvPr/>
          </p:nvSpPr>
          <p:spPr>
            <a:xfrm rot="5400000">
              <a:off x="4538320" y="1379495"/>
              <a:ext cx="1980000" cy="2700000"/>
            </a:xfrm>
            <a:prstGeom prst="rightArrowCallou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6F32A84-05A0-4456-9C18-71C0CA79776E}"/>
                </a:ext>
              </a:extLst>
            </p:cNvPr>
            <p:cNvSpPr txBox="1"/>
            <p:nvPr/>
          </p:nvSpPr>
          <p:spPr>
            <a:xfrm>
              <a:off x="4178320" y="1804209"/>
              <a:ext cx="2773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70C0"/>
                  </a:solidFill>
                </a:rPr>
                <a:t>Monitoraggio adempimenti contributivi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4B228444-49AF-4CF5-A7D1-40E805AD1886}"/>
              </a:ext>
            </a:extLst>
          </p:cNvPr>
          <p:cNvGrpSpPr/>
          <p:nvPr/>
        </p:nvGrpSpPr>
        <p:grpSpPr>
          <a:xfrm>
            <a:off x="11962421" y="3721807"/>
            <a:ext cx="2700000" cy="1980000"/>
            <a:chOff x="957600" y="1656080"/>
            <a:chExt cx="2700000" cy="1980000"/>
          </a:xfrm>
        </p:grpSpPr>
        <p:sp>
          <p:nvSpPr>
            <p:cNvPr id="24" name="Callout: freccia a destra 23">
              <a:extLst>
                <a:ext uri="{FF2B5EF4-FFF2-40B4-BE49-F238E27FC236}">
                  <a16:creationId xmlns:a16="http://schemas.microsoft.com/office/drawing/2014/main" id="{CA145D7C-0AFF-467D-8486-AEBBF2382A8C}"/>
                </a:ext>
              </a:extLst>
            </p:cNvPr>
            <p:cNvSpPr/>
            <p:nvPr/>
          </p:nvSpPr>
          <p:spPr>
            <a:xfrm rot="5400000">
              <a:off x="1317600" y="1296080"/>
              <a:ext cx="1980000" cy="2700000"/>
            </a:xfrm>
            <a:prstGeom prst="rightArrowCallou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44C5E40-D6F2-4DC0-AC19-5FA8385255B6}"/>
                </a:ext>
              </a:extLst>
            </p:cNvPr>
            <p:cNvSpPr txBox="1"/>
            <p:nvPr/>
          </p:nvSpPr>
          <p:spPr>
            <a:xfrm>
              <a:off x="1446520" y="2061658"/>
              <a:ext cx="1818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70C0"/>
                  </a:solidFill>
                </a:rPr>
                <a:t>Rapidità</a:t>
              </a:r>
            </a:p>
          </p:txBody>
        </p:sp>
      </p:grp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D04596CA-F051-4779-BD30-5F6900DC281A}"/>
              </a:ext>
            </a:extLst>
          </p:cNvPr>
          <p:cNvSpPr/>
          <p:nvPr/>
        </p:nvSpPr>
        <p:spPr>
          <a:xfrm>
            <a:off x="4069197" y="6179009"/>
            <a:ext cx="2918274" cy="1494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RESTRINGIMENTO DELLE MAGLIE DELL’EVASIONE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FF95C90-4194-4016-A727-67096A65853E}"/>
              </a:ext>
            </a:extLst>
          </p:cNvPr>
          <p:cNvSpPr/>
          <p:nvPr/>
        </p:nvSpPr>
        <p:spPr>
          <a:xfrm>
            <a:off x="7854211" y="6179011"/>
            <a:ext cx="2918274" cy="1494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MAGGIORI GARANZIE IN RELAZIONE ALL’OBBLIGO SOLIDALE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96A36852-124D-47D2-BC18-652F6E6A2F7F}"/>
              </a:ext>
            </a:extLst>
          </p:cNvPr>
          <p:cNvSpPr/>
          <p:nvPr/>
        </p:nvSpPr>
        <p:spPr>
          <a:xfrm>
            <a:off x="11853284" y="6175361"/>
            <a:ext cx="2918274" cy="1494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RAPIDITA’ DI INTERVENTO DA PARTE DEL COMMITTENTE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E9692B24-5156-4294-B09B-27F6756D9678}"/>
              </a:ext>
            </a:extLst>
          </p:cNvPr>
          <p:cNvSpPr/>
          <p:nvPr/>
        </p:nvSpPr>
        <p:spPr>
          <a:xfrm rot="16200000">
            <a:off x="8573334" y="-1265612"/>
            <a:ext cx="1494261" cy="8117307"/>
          </a:xfrm>
          <a:prstGeom prst="rightBrace">
            <a:avLst>
              <a:gd name="adj1" fmla="val 40541"/>
              <a:gd name="adj2" fmla="val 50000"/>
            </a:avLst>
          </a:prstGeom>
          <a:ln>
            <a:solidFill>
              <a:srgbClr val="003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69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4EEE0C-BE61-C436-E7B1-46E36E14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2850"/>
              </a:lnSpc>
            </a:pPr>
            <a:r>
              <a:rPr lang="en-US" b="1" dirty="0">
                <a:ea typeface="Titillium Web Bold" pitchFamily="34" charset="-122"/>
                <a:cs typeface="Titillium Web Bold" pitchFamily="34" charset="-120"/>
              </a:rPr>
              <a:t>INPS – 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Direzione </a:t>
            </a:r>
            <a:r>
              <a:rPr lang="en-US" dirty="0" err="1">
                <a:ea typeface="Titillium Web Regular" pitchFamily="34" charset="-122"/>
                <a:cs typeface="Titillium Web Regular" pitchFamily="34" charset="-120"/>
              </a:rPr>
              <a:t>regionale</a:t>
            </a:r>
            <a:r>
              <a:rPr lang="en-US" dirty="0">
                <a:ea typeface="Titillium Web Regular" pitchFamily="34" charset="-122"/>
                <a:cs typeface="Titillium Web Regular" pitchFamily="34" charset="-120"/>
              </a:rPr>
              <a:t> Veneto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211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ine interne">
  <a:themeElements>
    <a:clrScheme name="INPS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569</Words>
  <Application>Microsoft Office PowerPoint</Application>
  <PresentationFormat>Personalizzato</PresentationFormat>
  <Paragraphs>81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23" baseType="lpstr">
      <vt:lpstr>Roboto Mono Light</vt:lpstr>
      <vt:lpstr>Lora SemiBold</vt:lpstr>
      <vt:lpstr>Lora Regular</vt:lpstr>
      <vt:lpstr>Titillium Web Regular</vt:lpstr>
      <vt:lpstr>Arial</vt:lpstr>
      <vt:lpstr>Lora Medium</vt:lpstr>
      <vt:lpstr>Titillium Web Bold</vt:lpstr>
      <vt:lpstr>Titillium Web SemiBold</vt:lpstr>
      <vt:lpstr>Verdana</vt:lpstr>
      <vt:lpstr>Calibri</vt:lpstr>
      <vt:lpstr>Titillium Web</vt:lpstr>
      <vt:lpstr>Roboto Mono</vt:lpstr>
      <vt:lpstr>Lora</vt:lpstr>
      <vt:lpstr>Cover</vt:lpstr>
      <vt:lpstr>Pagine interne</vt:lpstr>
      <vt:lpstr>MoCOA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Sandro Sanseverinati</cp:lastModifiedBy>
  <cp:revision>76</cp:revision>
  <cp:lastPrinted>2023-10-12T16:40:06Z</cp:lastPrinted>
  <dcterms:created xsi:type="dcterms:W3CDTF">2023-02-14T10:57:30Z</dcterms:created>
  <dcterms:modified xsi:type="dcterms:W3CDTF">2023-11-08T19:01:44Z</dcterms:modified>
</cp:coreProperties>
</file>